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06" r:id="rId3"/>
    <p:sldId id="507" r:id="rId4"/>
    <p:sldId id="360" r:id="rId6"/>
    <p:sldId id="575" r:id="rId7"/>
    <p:sldId id="542" r:id="rId8"/>
    <p:sldId id="533" r:id="rId9"/>
    <p:sldId id="605" r:id="rId10"/>
    <p:sldId id="534" r:id="rId11"/>
    <p:sldId id="539" r:id="rId12"/>
    <p:sldId id="544" r:id="rId13"/>
    <p:sldId id="543" r:id="rId14"/>
    <p:sldId id="649" r:id="rId15"/>
    <p:sldId id="644" r:id="rId16"/>
    <p:sldId id="646" r:id="rId17"/>
    <p:sldId id="647" r:id="rId18"/>
    <p:sldId id="678" r:id="rId19"/>
    <p:sldId id="679" r:id="rId20"/>
    <p:sldId id="680" r:id="rId21"/>
    <p:sldId id="558" r:id="rId22"/>
    <p:sldId id="559" r:id="rId23"/>
    <p:sldId id="562" r:id="rId24"/>
    <p:sldId id="540" r:id="rId25"/>
    <p:sldId id="563" r:id="rId26"/>
    <p:sldId id="564" r:id="rId27"/>
    <p:sldId id="565" r:id="rId28"/>
    <p:sldId id="567" r:id="rId29"/>
    <p:sldId id="580" r:id="rId30"/>
    <p:sldId id="566" r:id="rId31"/>
    <p:sldId id="568" r:id="rId32"/>
    <p:sldId id="576" r:id="rId33"/>
    <p:sldId id="578" r:id="rId34"/>
    <p:sldId id="569" r:id="rId35"/>
    <p:sldId id="579" r:id="rId36"/>
    <p:sldId id="634" r:id="rId37"/>
    <p:sldId id="570" r:id="rId38"/>
    <p:sldId id="547" r:id="rId39"/>
    <p:sldId id="581" r:id="rId40"/>
    <p:sldId id="582" r:id="rId41"/>
    <p:sldId id="607" r:id="rId42"/>
    <p:sldId id="538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6058"/>
  </p:normalViewPr>
  <p:slideViewPr>
    <p:cSldViewPr snapToGrid="0">
      <p:cViewPr varScale="1">
        <p:scale>
          <a:sx n="98" d="100"/>
          <a:sy n="98" d="100"/>
        </p:scale>
        <p:origin x="3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gs" Target="tags/tag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58E4B-8F3F-0347-B8B9-C78F33756AC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4CAC7-B538-DC42-B58E-0987FA3635F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22296-AF2C-9047-B112-0D7D5343E4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6242" y="0"/>
            <a:ext cx="122082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9141" y="3704882"/>
            <a:ext cx="12222000" cy="31608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08"/>
                    </a14:imgEffect>
                    <a14:imgEffect>
                      <a14:saturation sat="311000"/>
                    </a14:imgEffect>
                  </a14:imgLayer>
                </a14:imgProps>
              </a:ext>
            </a:extLst>
          </a:blip>
          <a:srcRect t="22098"/>
          <a:stretch>
            <a:fillRect/>
          </a:stretch>
        </p:blipFill>
        <p:spPr>
          <a:xfrm>
            <a:off x="-38141" y="0"/>
            <a:ext cx="12240000" cy="2812251"/>
          </a:xfrm>
          <a:custGeom>
            <a:avLst/>
            <a:gdLst>
              <a:gd name="connsiteX0" fmla="*/ 0 w 12192000"/>
              <a:gd name="connsiteY0" fmla="*/ 0 h 3600612"/>
              <a:gd name="connsiteX1" fmla="*/ 12192000 w 12192000"/>
              <a:gd name="connsiteY1" fmla="*/ 0 h 3600612"/>
              <a:gd name="connsiteX2" fmla="*/ 12192000 w 12192000"/>
              <a:gd name="connsiteY2" fmla="*/ 3600612 h 3600612"/>
              <a:gd name="connsiteX3" fmla="*/ 0 w 12192000"/>
              <a:gd name="connsiteY3" fmla="*/ 3600612 h 36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00612">
                <a:moveTo>
                  <a:pt x="0" y="0"/>
                </a:moveTo>
                <a:lnTo>
                  <a:pt x="12192000" y="0"/>
                </a:lnTo>
                <a:lnTo>
                  <a:pt x="12192000" y="3600612"/>
                </a:lnTo>
                <a:lnTo>
                  <a:pt x="0" y="3600612"/>
                </a:lnTo>
                <a:close/>
              </a:path>
            </a:pathLst>
          </a:custGeom>
          <a:effectLst>
            <a:reflection endPos="27955" dir="5400000" sy="-100000" algn="bl" rotWithShape="0"/>
          </a:effectLst>
        </p:spPr>
      </p:pic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1968259" y="4463535"/>
            <a:ext cx="2953461" cy="80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9101636" y="4896961"/>
            <a:ext cx="2016983" cy="202697"/>
            <a:chOff x="940303" y="4421778"/>
            <a:chExt cx="2016983" cy="202697"/>
          </a:xfrm>
        </p:grpSpPr>
        <p:sp>
          <p:nvSpPr>
            <p:cNvPr id="7" name="椭圆 6"/>
            <p:cNvSpPr/>
            <p:nvPr/>
          </p:nvSpPr>
          <p:spPr>
            <a:xfrm>
              <a:off x="2754589" y="4421778"/>
              <a:ext cx="202697" cy="202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940303" y="4498105"/>
              <a:ext cx="1828800" cy="53799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1040897" y="4896961"/>
            <a:ext cx="2016983" cy="202697"/>
            <a:chOff x="940303" y="4421778"/>
            <a:chExt cx="2016983" cy="202697"/>
          </a:xfrm>
        </p:grpSpPr>
        <p:sp>
          <p:nvSpPr>
            <p:cNvPr id="10" name="椭圆 9"/>
            <p:cNvSpPr/>
            <p:nvPr/>
          </p:nvSpPr>
          <p:spPr>
            <a:xfrm>
              <a:off x="2754589" y="4421778"/>
              <a:ext cx="202697" cy="202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940303" y="4498105"/>
              <a:ext cx="1828800" cy="53799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 userDrawn="1"/>
        </p:nvSpPr>
        <p:spPr>
          <a:xfrm>
            <a:off x="442913" y="243569"/>
            <a:ext cx="3458527" cy="61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28706" y="867990"/>
            <a:ext cx="2433027" cy="0"/>
            <a:chOff x="7460343" y="1311756"/>
            <a:chExt cx="2433027" cy="0"/>
          </a:xfrm>
        </p:grpSpPr>
        <p:cxnSp>
          <p:nvCxnSpPr>
            <p:cNvPr id="9" name="直接连接符 9"/>
            <p:cNvCxnSpPr/>
            <p:nvPr/>
          </p:nvCxnSpPr>
          <p:spPr>
            <a:xfrm>
              <a:off x="7460343" y="1311756"/>
              <a:ext cx="243302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0"/>
            <p:cNvCxnSpPr/>
            <p:nvPr/>
          </p:nvCxnSpPr>
          <p:spPr>
            <a:xfrm>
              <a:off x="7460343" y="1311756"/>
              <a:ext cx="58971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442913" y="327443"/>
            <a:ext cx="3029157" cy="61751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X.X  </a:t>
            </a:r>
            <a:r>
              <a:rPr lang="zh-CN" altLang="en-US" dirty="0"/>
              <a:t>此处输入标题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539207" y="177339"/>
            <a:ext cx="2226916" cy="690651"/>
            <a:chOff x="1794798" y="3951246"/>
            <a:chExt cx="8602405" cy="2667929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4261" y="4290503"/>
              <a:ext cx="8502942" cy="232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7606729" y="4796007"/>
              <a:ext cx="1049768" cy="1127035"/>
            </a:xfrm>
            <a:custGeom>
              <a:avLst/>
              <a:gdLst>
                <a:gd name="T0" fmla="*/ 264 w 500"/>
                <a:gd name="T1" fmla="*/ 0 h 536"/>
                <a:gd name="T2" fmla="*/ 300 w 500"/>
                <a:gd name="T3" fmla="*/ 240 h 536"/>
                <a:gd name="T4" fmla="*/ 468 w 500"/>
                <a:gd name="T5" fmla="*/ 164 h 536"/>
                <a:gd name="T6" fmla="*/ 288 w 500"/>
                <a:gd name="T7" fmla="*/ 292 h 536"/>
                <a:gd name="T8" fmla="*/ 348 w 500"/>
                <a:gd name="T9" fmla="*/ 372 h 536"/>
                <a:gd name="T10" fmla="*/ 412 w 500"/>
                <a:gd name="T11" fmla="*/ 444 h 536"/>
                <a:gd name="T12" fmla="*/ 500 w 500"/>
                <a:gd name="T13" fmla="*/ 500 h 536"/>
                <a:gd name="T14" fmla="*/ 400 w 500"/>
                <a:gd name="T15" fmla="*/ 508 h 536"/>
                <a:gd name="T16" fmla="*/ 284 w 500"/>
                <a:gd name="T17" fmla="*/ 324 h 536"/>
                <a:gd name="T18" fmla="*/ 0 w 500"/>
                <a:gd name="T19" fmla="*/ 520 h 536"/>
                <a:gd name="T20" fmla="*/ 44 w 500"/>
                <a:gd name="T21" fmla="*/ 504 h 536"/>
                <a:gd name="T22" fmla="*/ 240 w 500"/>
                <a:gd name="T23" fmla="*/ 280 h 536"/>
                <a:gd name="T24" fmla="*/ 40 w 500"/>
                <a:gd name="T25" fmla="*/ 324 h 536"/>
                <a:gd name="T26" fmla="*/ 248 w 500"/>
                <a:gd name="T27" fmla="*/ 264 h 536"/>
                <a:gd name="T28" fmla="*/ 264 w 500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0" h="536">
                  <a:moveTo>
                    <a:pt x="264" y="0"/>
                  </a:moveTo>
                  <a:cubicBezTo>
                    <a:pt x="391" y="20"/>
                    <a:pt x="296" y="143"/>
                    <a:pt x="300" y="240"/>
                  </a:cubicBezTo>
                  <a:cubicBezTo>
                    <a:pt x="369" y="230"/>
                    <a:pt x="394" y="156"/>
                    <a:pt x="468" y="164"/>
                  </a:cubicBezTo>
                  <a:cubicBezTo>
                    <a:pt x="440" y="202"/>
                    <a:pt x="283" y="225"/>
                    <a:pt x="288" y="292"/>
                  </a:cubicBezTo>
                  <a:cubicBezTo>
                    <a:pt x="289" y="312"/>
                    <a:pt x="329" y="350"/>
                    <a:pt x="348" y="372"/>
                  </a:cubicBezTo>
                  <a:cubicBezTo>
                    <a:pt x="369" y="396"/>
                    <a:pt x="392" y="427"/>
                    <a:pt x="412" y="444"/>
                  </a:cubicBezTo>
                  <a:cubicBezTo>
                    <a:pt x="438" y="466"/>
                    <a:pt x="487" y="467"/>
                    <a:pt x="500" y="500"/>
                  </a:cubicBezTo>
                  <a:cubicBezTo>
                    <a:pt x="464" y="492"/>
                    <a:pt x="429" y="499"/>
                    <a:pt x="400" y="508"/>
                  </a:cubicBezTo>
                  <a:cubicBezTo>
                    <a:pt x="345" y="463"/>
                    <a:pt x="323" y="385"/>
                    <a:pt x="284" y="324"/>
                  </a:cubicBezTo>
                  <a:cubicBezTo>
                    <a:pt x="231" y="429"/>
                    <a:pt x="160" y="536"/>
                    <a:pt x="0" y="520"/>
                  </a:cubicBezTo>
                  <a:cubicBezTo>
                    <a:pt x="6" y="499"/>
                    <a:pt x="32" y="507"/>
                    <a:pt x="44" y="504"/>
                  </a:cubicBezTo>
                  <a:cubicBezTo>
                    <a:pt x="146" y="478"/>
                    <a:pt x="211" y="388"/>
                    <a:pt x="240" y="280"/>
                  </a:cubicBezTo>
                  <a:cubicBezTo>
                    <a:pt x="170" y="286"/>
                    <a:pt x="84" y="428"/>
                    <a:pt x="40" y="324"/>
                  </a:cubicBezTo>
                  <a:cubicBezTo>
                    <a:pt x="110" y="330"/>
                    <a:pt x="176" y="281"/>
                    <a:pt x="248" y="264"/>
                  </a:cubicBezTo>
                  <a:cubicBezTo>
                    <a:pt x="274" y="198"/>
                    <a:pt x="278" y="7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46116" y="4819099"/>
              <a:ext cx="930759" cy="1080852"/>
              <a:chOff x="6202898" y="2943797"/>
              <a:chExt cx="991408" cy="1151282"/>
            </a:xfrm>
            <a:solidFill>
              <a:schemeClr val="accent1"/>
            </a:solidFill>
          </p:grpSpPr>
          <p:sp>
            <p:nvSpPr>
              <p:cNvPr id="74" name="Freeform 10"/>
              <p:cNvSpPr/>
              <p:nvPr/>
            </p:nvSpPr>
            <p:spPr bwMode="auto">
              <a:xfrm>
                <a:off x="7015512" y="2943797"/>
                <a:ext cx="178794" cy="1121956"/>
              </a:xfrm>
              <a:custGeom>
                <a:avLst/>
                <a:gdLst>
                  <a:gd name="T0" fmla="*/ 37 w 80"/>
                  <a:gd name="T1" fmla="*/ 501 h 501"/>
                  <a:gd name="T2" fmla="*/ 9 w 80"/>
                  <a:gd name="T3" fmla="*/ 305 h 501"/>
                  <a:gd name="T4" fmla="*/ 21 w 80"/>
                  <a:gd name="T5" fmla="*/ 61 h 501"/>
                  <a:gd name="T6" fmla="*/ 13 w 80"/>
                  <a:gd name="T7" fmla="*/ 13 h 501"/>
                  <a:gd name="T8" fmla="*/ 57 w 80"/>
                  <a:gd name="T9" fmla="*/ 161 h 501"/>
                  <a:gd name="T10" fmla="*/ 37 w 80"/>
                  <a:gd name="T11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01">
                    <a:moveTo>
                      <a:pt x="37" y="501"/>
                    </a:moveTo>
                    <a:cubicBezTo>
                      <a:pt x="7" y="458"/>
                      <a:pt x="15" y="376"/>
                      <a:pt x="9" y="305"/>
                    </a:cubicBezTo>
                    <a:cubicBezTo>
                      <a:pt x="2" y="217"/>
                      <a:pt x="27" y="121"/>
                      <a:pt x="21" y="61"/>
                    </a:cubicBezTo>
                    <a:cubicBezTo>
                      <a:pt x="19" y="39"/>
                      <a:pt x="0" y="30"/>
                      <a:pt x="13" y="13"/>
                    </a:cubicBezTo>
                    <a:cubicBezTo>
                      <a:pt x="80" y="0"/>
                      <a:pt x="62" y="94"/>
                      <a:pt x="57" y="161"/>
                    </a:cubicBezTo>
                    <a:cubicBezTo>
                      <a:pt x="48" y="281"/>
                      <a:pt x="58" y="439"/>
                      <a:pt x="37" y="5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11"/>
              <p:cNvSpPr/>
              <p:nvPr/>
            </p:nvSpPr>
            <p:spPr bwMode="auto">
              <a:xfrm>
                <a:off x="6202898" y="3150025"/>
                <a:ext cx="456918" cy="945054"/>
              </a:xfrm>
              <a:custGeom>
                <a:avLst/>
                <a:gdLst>
                  <a:gd name="T0" fmla="*/ 160 w 204"/>
                  <a:gd name="T1" fmla="*/ 1 h 422"/>
                  <a:gd name="T2" fmla="*/ 204 w 204"/>
                  <a:gd name="T3" fmla="*/ 25 h 422"/>
                  <a:gd name="T4" fmla="*/ 104 w 204"/>
                  <a:gd name="T5" fmla="*/ 329 h 422"/>
                  <a:gd name="T6" fmla="*/ 0 w 204"/>
                  <a:gd name="T7" fmla="*/ 357 h 422"/>
                  <a:gd name="T8" fmla="*/ 48 w 204"/>
                  <a:gd name="T9" fmla="*/ 357 h 422"/>
                  <a:gd name="T10" fmla="*/ 160 w 204"/>
                  <a:gd name="T11" fmla="*/ 1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" h="422">
                    <a:moveTo>
                      <a:pt x="160" y="1"/>
                    </a:moveTo>
                    <a:cubicBezTo>
                      <a:pt x="184" y="0"/>
                      <a:pt x="193" y="14"/>
                      <a:pt x="204" y="25"/>
                    </a:cubicBezTo>
                    <a:cubicBezTo>
                      <a:pt x="180" y="109"/>
                      <a:pt x="164" y="257"/>
                      <a:pt x="104" y="329"/>
                    </a:cubicBezTo>
                    <a:cubicBezTo>
                      <a:pt x="81" y="357"/>
                      <a:pt x="23" y="422"/>
                      <a:pt x="0" y="357"/>
                    </a:cubicBezTo>
                    <a:cubicBezTo>
                      <a:pt x="17" y="368"/>
                      <a:pt x="35" y="363"/>
                      <a:pt x="48" y="357"/>
                    </a:cubicBezTo>
                    <a:cubicBezTo>
                      <a:pt x="112" y="330"/>
                      <a:pt x="178" y="83"/>
                      <a:pt x="1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12"/>
              <p:cNvSpPr/>
              <p:nvPr/>
            </p:nvSpPr>
            <p:spPr bwMode="auto">
              <a:xfrm>
                <a:off x="6212358" y="3187865"/>
                <a:ext cx="324478" cy="492866"/>
              </a:xfrm>
              <a:custGeom>
                <a:avLst/>
                <a:gdLst>
                  <a:gd name="T0" fmla="*/ 140 w 145"/>
                  <a:gd name="T1" fmla="*/ 0 h 220"/>
                  <a:gd name="T2" fmla="*/ 92 w 145"/>
                  <a:gd name="T3" fmla="*/ 156 h 220"/>
                  <a:gd name="T4" fmla="*/ 76 w 145"/>
                  <a:gd name="T5" fmla="*/ 220 h 220"/>
                  <a:gd name="T6" fmla="*/ 0 w 145"/>
                  <a:gd name="T7" fmla="*/ 96 h 220"/>
                  <a:gd name="T8" fmla="*/ 52 w 145"/>
                  <a:gd name="T9" fmla="*/ 144 h 220"/>
                  <a:gd name="T10" fmla="*/ 140 w 145"/>
                  <a:gd name="T1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220">
                    <a:moveTo>
                      <a:pt x="140" y="0"/>
                    </a:moveTo>
                    <a:cubicBezTo>
                      <a:pt x="145" y="41"/>
                      <a:pt x="102" y="96"/>
                      <a:pt x="92" y="156"/>
                    </a:cubicBezTo>
                    <a:cubicBezTo>
                      <a:pt x="89" y="179"/>
                      <a:pt x="101" y="207"/>
                      <a:pt x="76" y="220"/>
                    </a:cubicBezTo>
                    <a:cubicBezTo>
                      <a:pt x="16" y="213"/>
                      <a:pt x="23" y="140"/>
                      <a:pt x="0" y="96"/>
                    </a:cubicBezTo>
                    <a:cubicBezTo>
                      <a:pt x="25" y="105"/>
                      <a:pt x="33" y="130"/>
                      <a:pt x="52" y="144"/>
                    </a:cubicBezTo>
                    <a:cubicBezTo>
                      <a:pt x="96" y="110"/>
                      <a:pt x="118" y="55"/>
                      <a:pt x="1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13"/>
              <p:cNvSpPr/>
              <p:nvPr/>
            </p:nvSpPr>
            <p:spPr bwMode="auto">
              <a:xfrm>
                <a:off x="6748740" y="3205839"/>
                <a:ext cx="250690" cy="582736"/>
              </a:xfrm>
              <a:custGeom>
                <a:avLst/>
                <a:gdLst>
                  <a:gd name="T0" fmla="*/ 20 w 112"/>
                  <a:gd name="T1" fmla="*/ 0 h 260"/>
                  <a:gd name="T2" fmla="*/ 60 w 112"/>
                  <a:gd name="T3" fmla="*/ 56 h 260"/>
                  <a:gd name="T4" fmla="*/ 96 w 112"/>
                  <a:gd name="T5" fmla="*/ 12 h 260"/>
                  <a:gd name="T6" fmla="*/ 112 w 112"/>
                  <a:gd name="T7" fmla="*/ 88 h 260"/>
                  <a:gd name="T8" fmla="*/ 60 w 112"/>
                  <a:gd name="T9" fmla="*/ 64 h 260"/>
                  <a:gd name="T10" fmla="*/ 36 w 112"/>
                  <a:gd name="T11" fmla="*/ 260 h 260"/>
                  <a:gd name="T12" fmla="*/ 0 w 112"/>
                  <a:gd name="T13" fmla="*/ 224 h 260"/>
                  <a:gd name="T14" fmla="*/ 20 w 112"/>
                  <a:gd name="T15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260">
                    <a:moveTo>
                      <a:pt x="20" y="0"/>
                    </a:moveTo>
                    <a:cubicBezTo>
                      <a:pt x="44" y="9"/>
                      <a:pt x="63" y="22"/>
                      <a:pt x="60" y="56"/>
                    </a:cubicBezTo>
                    <a:cubicBezTo>
                      <a:pt x="94" y="63"/>
                      <a:pt x="88" y="31"/>
                      <a:pt x="96" y="12"/>
                    </a:cubicBezTo>
                    <a:cubicBezTo>
                      <a:pt x="99" y="28"/>
                      <a:pt x="109" y="74"/>
                      <a:pt x="112" y="88"/>
                    </a:cubicBezTo>
                    <a:cubicBezTo>
                      <a:pt x="88" y="87"/>
                      <a:pt x="66" y="83"/>
                      <a:pt x="60" y="64"/>
                    </a:cubicBezTo>
                    <a:cubicBezTo>
                      <a:pt x="26" y="119"/>
                      <a:pt x="95" y="230"/>
                      <a:pt x="36" y="260"/>
                    </a:cubicBezTo>
                    <a:cubicBezTo>
                      <a:pt x="19" y="253"/>
                      <a:pt x="9" y="239"/>
                      <a:pt x="0" y="224"/>
                    </a:cubicBezTo>
                    <a:cubicBezTo>
                      <a:pt x="18" y="165"/>
                      <a:pt x="34" y="66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6605894" y="3295709"/>
                <a:ext cx="176902" cy="262042"/>
              </a:xfrm>
              <a:custGeom>
                <a:avLst/>
                <a:gdLst>
                  <a:gd name="T0" fmla="*/ 44 w 79"/>
                  <a:gd name="T1" fmla="*/ 0 h 117"/>
                  <a:gd name="T2" fmla="*/ 48 w 79"/>
                  <a:gd name="T3" fmla="*/ 116 h 117"/>
                  <a:gd name="T4" fmla="*/ 0 w 79"/>
                  <a:gd name="T5" fmla="*/ 80 h 117"/>
                  <a:gd name="T6" fmla="*/ 44 w 79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117">
                    <a:moveTo>
                      <a:pt x="44" y="0"/>
                    </a:moveTo>
                    <a:cubicBezTo>
                      <a:pt x="79" y="18"/>
                      <a:pt x="45" y="79"/>
                      <a:pt x="48" y="116"/>
                    </a:cubicBezTo>
                    <a:cubicBezTo>
                      <a:pt x="19" y="117"/>
                      <a:pt x="10" y="98"/>
                      <a:pt x="0" y="80"/>
                    </a:cubicBezTo>
                    <a:cubicBezTo>
                      <a:pt x="34" y="72"/>
                      <a:pt x="40" y="38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460089" y="4130799"/>
              <a:ext cx="1366830" cy="2120850"/>
              <a:chOff x="4300491" y="2210647"/>
              <a:chExt cx="1455894" cy="2259048"/>
            </a:xfrm>
            <a:solidFill>
              <a:schemeClr val="accent1"/>
            </a:solidFill>
          </p:grpSpPr>
          <p:sp>
            <p:nvSpPr>
              <p:cNvPr id="66" name="Freeform 7"/>
              <p:cNvSpPr>
                <a:spLocks noEditPoints="1"/>
              </p:cNvSpPr>
              <p:nvPr/>
            </p:nvSpPr>
            <p:spPr bwMode="auto">
              <a:xfrm>
                <a:off x="4300491" y="2210647"/>
                <a:ext cx="1455894" cy="1727396"/>
              </a:xfrm>
              <a:custGeom>
                <a:avLst/>
                <a:gdLst>
                  <a:gd name="T0" fmla="*/ 439 w 651"/>
                  <a:gd name="T1" fmla="*/ 0 h 771"/>
                  <a:gd name="T2" fmla="*/ 511 w 651"/>
                  <a:gd name="T3" fmla="*/ 60 h 771"/>
                  <a:gd name="T4" fmla="*/ 483 w 651"/>
                  <a:gd name="T5" fmla="*/ 244 h 771"/>
                  <a:gd name="T6" fmla="*/ 591 w 651"/>
                  <a:gd name="T7" fmla="*/ 188 h 771"/>
                  <a:gd name="T8" fmla="*/ 639 w 651"/>
                  <a:gd name="T9" fmla="*/ 212 h 771"/>
                  <a:gd name="T10" fmla="*/ 531 w 651"/>
                  <a:gd name="T11" fmla="*/ 296 h 771"/>
                  <a:gd name="T12" fmla="*/ 451 w 651"/>
                  <a:gd name="T13" fmla="*/ 380 h 771"/>
                  <a:gd name="T14" fmla="*/ 435 w 651"/>
                  <a:gd name="T15" fmla="*/ 444 h 771"/>
                  <a:gd name="T16" fmla="*/ 607 w 651"/>
                  <a:gd name="T17" fmla="*/ 324 h 771"/>
                  <a:gd name="T18" fmla="*/ 651 w 651"/>
                  <a:gd name="T19" fmla="*/ 348 h 771"/>
                  <a:gd name="T20" fmla="*/ 579 w 651"/>
                  <a:gd name="T21" fmla="*/ 416 h 771"/>
                  <a:gd name="T22" fmla="*/ 483 w 651"/>
                  <a:gd name="T23" fmla="*/ 464 h 771"/>
                  <a:gd name="T24" fmla="*/ 547 w 651"/>
                  <a:gd name="T25" fmla="*/ 404 h 771"/>
                  <a:gd name="T26" fmla="*/ 427 w 651"/>
                  <a:gd name="T27" fmla="*/ 468 h 771"/>
                  <a:gd name="T28" fmla="*/ 371 w 651"/>
                  <a:gd name="T29" fmla="*/ 556 h 771"/>
                  <a:gd name="T30" fmla="*/ 387 w 651"/>
                  <a:gd name="T31" fmla="*/ 512 h 771"/>
                  <a:gd name="T32" fmla="*/ 271 w 651"/>
                  <a:gd name="T33" fmla="*/ 588 h 771"/>
                  <a:gd name="T34" fmla="*/ 159 w 651"/>
                  <a:gd name="T35" fmla="*/ 672 h 771"/>
                  <a:gd name="T36" fmla="*/ 15 w 651"/>
                  <a:gd name="T37" fmla="*/ 768 h 771"/>
                  <a:gd name="T38" fmla="*/ 7 w 651"/>
                  <a:gd name="T39" fmla="*/ 736 h 771"/>
                  <a:gd name="T40" fmla="*/ 51 w 651"/>
                  <a:gd name="T41" fmla="*/ 728 h 771"/>
                  <a:gd name="T42" fmla="*/ 387 w 651"/>
                  <a:gd name="T43" fmla="*/ 492 h 771"/>
                  <a:gd name="T44" fmla="*/ 403 w 651"/>
                  <a:gd name="T45" fmla="*/ 396 h 771"/>
                  <a:gd name="T46" fmla="*/ 339 w 651"/>
                  <a:gd name="T47" fmla="*/ 420 h 771"/>
                  <a:gd name="T48" fmla="*/ 411 w 651"/>
                  <a:gd name="T49" fmla="*/ 304 h 771"/>
                  <a:gd name="T50" fmla="*/ 355 w 651"/>
                  <a:gd name="T51" fmla="*/ 324 h 771"/>
                  <a:gd name="T52" fmla="*/ 419 w 651"/>
                  <a:gd name="T53" fmla="*/ 280 h 771"/>
                  <a:gd name="T54" fmla="*/ 439 w 651"/>
                  <a:gd name="T55" fmla="*/ 0 h 771"/>
                  <a:gd name="T56" fmla="*/ 483 w 651"/>
                  <a:gd name="T57" fmla="*/ 288 h 771"/>
                  <a:gd name="T58" fmla="*/ 543 w 651"/>
                  <a:gd name="T59" fmla="*/ 244 h 771"/>
                  <a:gd name="T60" fmla="*/ 483 w 651"/>
                  <a:gd name="T61" fmla="*/ 288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51" h="771">
                    <a:moveTo>
                      <a:pt x="439" y="0"/>
                    </a:moveTo>
                    <a:cubicBezTo>
                      <a:pt x="477" y="7"/>
                      <a:pt x="489" y="39"/>
                      <a:pt x="511" y="60"/>
                    </a:cubicBezTo>
                    <a:cubicBezTo>
                      <a:pt x="503" y="123"/>
                      <a:pt x="486" y="177"/>
                      <a:pt x="483" y="244"/>
                    </a:cubicBezTo>
                    <a:cubicBezTo>
                      <a:pt x="514" y="236"/>
                      <a:pt x="574" y="223"/>
                      <a:pt x="591" y="188"/>
                    </a:cubicBezTo>
                    <a:cubicBezTo>
                      <a:pt x="615" y="188"/>
                      <a:pt x="630" y="198"/>
                      <a:pt x="639" y="212"/>
                    </a:cubicBezTo>
                    <a:cubicBezTo>
                      <a:pt x="603" y="240"/>
                      <a:pt x="574" y="275"/>
                      <a:pt x="531" y="296"/>
                    </a:cubicBezTo>
                    <a:cubicBezTo>
                      <a:pt x="535" y="355"/>
                      <a:pt x="493" y="367"/>
                      <a:pt x="451" y="380"/>
                    </a:cubicBezTo>
                    <a:cubicBezTo>
                      <a:pt x="442" y="398"/>
                      <a:pt x="440" y="423"/>
                      <a:pt x="435" y="444"/>
                    </a:cubicBezTo>
                    <a:cubicBezTo>
                      <a:pt x="491" y="419"/>
                      <a:pt x="556" y="367"/>
                      <a:pt x="607" y="324"/>
                    </a:cubicBezTo>
                    <a:cubicBezTo>
                      <a:pt x="615" y="339"/>
                      <a:pt x="643" y="334"/>
                      <a:pt x="651" y="348"/>
                    </a:cubicBezTo>
                    <a:cubicBezTo>
                      <a:pt x="648" y="392"/>
                      <a:pt x="592" y="382"/>
                      <a:pt x="579" y="416"/>
                    </a:cubicBezTo>
                    <a:cubicBezTo>
                      <a:pt x="532" y="417"/>
                      <a:pt x="527" y="460"/>
                      <a:pt x="483" y="464"/>
                    </a:cubicBezTo>
                    <a:cubicBezTo>
                      <a:pt x="497" y="437"/>
                      <a:pt x="528" y="427"/>
                      <a:pt x="547" y="404"/>
                    </a:cubicBezTo>
                    <a:cubicBezTo>
                      <a:pt x="505" y="407"/>
                      <a:pt x="467" y="449"/>
                      <a:pt x="427" y="468"/>
                    </a:cubicBezTo>
                    <a:cubicBezTo>
                      <a:pt x="419" y="508"/>
                      <a:pt x="411" y="548"/>
                      <a:pt x="371" y="556"/>
                    </a:cubicBezTo>
                    <a:cubicBezTo>
                      <a:pt x="366" y="531"/>
                      <a:pt x="393" y="538"/>
                      <a:pt x="387" y="512"/>
                    </a:cubicBezTo>
                    <a:cubicBezTo>
                      <a:pt x="344" y="528"/>
                      <a:pt x="309" y="561"/>
                      <a:pt x="271" y="588"/>
                    </a:cubicBezTo>
                    <a:cubicBezTo>
                      <a:pt x="234" y="615"/>
                      <a:pt x="194" y="642"/>
                      <a:pt x="159" y="672"/>
                    </a:cubicBezTo>
                    <a:cubicBezTo>
                      <a:pt x="117" y="708"/>
                      <a:pt x="87" y="771"/>
                      <a:pt x="15" y="768"/>
                    </a:cubicBezTo>
                    <a:cubicBezTo>
                      <a:pt x="12" y="758"/>
                      <a:pt x="0" y="744"/>
                      <a:pt x="7" y="736"/>
                    </a:cubicBezTo>
                    <a:cubicBezTo>
                      <a:pt x="17" y="729"/>
                      <a:pt x="41" y="735"/>
                      <a:pt x="51" y="728"/>
                    </a:cubicBezTo>
                    <a:cubicBezTo>
                      <a:pt x="163" y="649"/>
                      <a:pt x="272" y="568"/>
                      <a:pt x="387" y="492"/>
                    </a:cubicBezTo>
                    <a:cubicBezTo>
                      <a:pt x="393" y="461"/>
                      <a:pt x="397" y="427"/>
                      <a:pt x="403" y="396"/>
                    </a:cubicBezTo>
                    <a:cubicBezTo>
                      <a:pt x="371" y="392"/>
                      <a:pt x="362" y="429"/>
                      <a:pt x="339" y="420"/>
                    </a:cubicBezTo>
                    <a:cubicBezTo>
                      <a:pt x="352" y="372"/>
                      <a:pt x="432" y="372"/>
                      <a:pt x="411" y="304"/>
                    </a:cubicBezTo>
                    <a:cubicBezTo>
                      <a:pt x="392" y="310"/>
                      <a:pt x="377" y="320"/>
                      <a:pt x="355" y="324"/>
                    </a:cubicBezTo>
                    <a:cubicBezTo>
                      <a:pt x="369" y="302"/>
                      <a:pt x="404" y="301"/>
                      <a:pt x="419" y="280"/>
                    </a:cubicBezTo>
                    <a:cubicBezTo>
                      <a:pt x="423" y="184"/>
                      <a:pt x="446" y="107"/>
                      <a:pt x="439" y="0"/>
                    </a:cubicBezTo>
                    <a:close/>
                    <a:moveTo>
                      <a:pt x="483" y="288"/>
                    </a:moveTo>
                    <a:cubicBezTo>
                      <a:pt x="509" y="279"/>
                      <a:pt x="530" y="266"/>
                      <a:pt x="543" y="244"/>
                    </a:cubicBezTo>
                    <a:cubicBezTo>
                      <a:pt x="516" y="252"/>
                      <a:pt x="498" y="269"/>
                      <a:pt x="483" y="2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8"/>
              <p:cNvSpPr/>
              <p:nvPr/>
            </p:nvSpPr>
            <p:spPr bwMode="auto">
              <a:xfrm>
                <a:off x="4834981" y="2883253"/>
                <a:ext cx="324478" cy="340560"/>
              </a:xfrm>
              <a:custGeom>
                <a:avLst/>
                <a:gdLst>
                  <a:gd name="T0" fmla="*/ 0 w 145"/>
                  <a:gd name="T1" fmla="*/ 0 h 152"/>
                  <a:gd name="T2" fmla="*/ 36 w 145"/>
                  <a:gd name="T3" fmla="*/ 152 h 152"/>
                  <a:gd name="T4" fmla="*/ 0 w 145"/>
                  <a:gd name="T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5" h="152">
                    <a:moveTo>
                      <a:pt x="0" y="0"/>
                    </a:moveTo>
                    <a:cubicBezTo>
                      <a:pt x="57" y="12"/>
                      <a:pt x="145" y="152"/>
                      <a:pt x="36" y="152"/>
                    </a:cubicBezTo>
                    <a:cubicBezTo>
                      <a:pt x="8" y="118"/>
                      <a:pt x="16" y="4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5138647" y="3268275"/>
                <a:ext cx="447458" cy="854238"/>
              </a:xfrm>
              <a:custGeom>
                <a:avLst/>
                <a:gdLst>
                  <a:gd name="T0" fmla="*/ 140 w 200"/>
                  <a:gd name="T1" fmla="*/ 0 h 381"/>
                  <a:gd name="T2" fmla="*/ 200 w 200"/>
                  <a:gd name="T3" fmla="*/ 60 h 381"/>
                  <a:gd name="T4" fmla="*/ 168 w 200"/>
                  <a:gd name="T5" fmla="*/ 124 h 381"/>
                  <a:gd name="T6" fmla="*/ 160 w 200"/>
                  <a:gd name="T7" fmla="*/ 348 h 381"/>
                  <a:gd name="T8" fmla="*/ 100 w 200"/>
                  <a:gd name="T9" fmla="*/ 380 h 381"/>
                  <a:gd name="T10" fmla="*/ 128 w 200"/>
                  <a:gd name="T11" fmla="*/ 56 h 381"/>
                  <a:gd name="T12" fmla="*/ 0 w 200"/>
                  <a:gd name="T13" fmla="*/ 108 h 381"/>
                  <a:gd name="T14" fmla="*/ 140 w 200"/>
                  <a:gd name="T15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381">
                    <a:moveTo>
                      <a:pt x="140" y="0"/>
                    </a:moveTo>
                    <a:cubicBezTo>
                      <a:pt x="174" y="2"/>
                      <a:pt x="200" y="30"/>
                      <a:pt x="200" y="60"/>
                    </a:cubicBezTo>
                    <a:cubicBezTo>
                      <a:pt x="200" y="84"/>
                      <a:pt x="172" y="96"/>
                      <a:pt x="168" y="124"/>
                    </a:cubicBezTo>
                    <a:cubicBezTo>
                      <a:pt x="158" y="198"/>
                      <a:pt x="151" y="295"/>
                      <a:pt x="160" y="348"/>
                    </a:cubicBezTo>
                    <a:cubicBezTo>
                      <a:pt x="146" y="364"/>
                      <a:pt x="131" y="381"/>
                      <a:pt x="100" y="380"/>
                    </a:cubicBezTo>
                    <a:cubicBezTo>
                      <a:pt x="101" y="264"/>
                      <a:pt x="109" y="162"/>
                      <a:pt x="128" y="56"/>
                    </a:cubicBezTo>
                    <a:cubicBezTo>
                      <a:pt x="93" y="65"/>
                      <a:pt x="60" y="111"/>
                      <a:pt x="0" y="108"/>
                    </a:cubicBezTo>
                    <a:cubicBezTo>
                      <a:pt x="50" y="75"/>
                      <a:pt x="103" y="45"/>
                      <a:pt x="1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17"/>
              <p:cNvSpPr/>
              <p:nvPr/>
            </p:nvSpPr>
            <p:spPr bwMode="auto">
              <a:xfrm>
                <a:off x="5148107" y="3541669"/>
                <a:ext cx="142846" cy="94600"/>
              </a:xfrm>
              <a:custGeom>
                <a:avLst/>
                <a:gdLst>
                  <a:gd name="T0" fmla="*/ 64 w 64"/>
                  <a:gd name="T1" fmla="*/ 14 h 42"/>
                  <a:gd name="T2" fmla="*/ 28 w 64"/>
                  <a:gd name="T3" fmla="*/ 42 h 42"/>
                  <a:gd name="T4" fmla="*/ 0 w 64"/>
                  <a:gd name="T5" fmla="*/ 10 h 42"/>
                  <a:gd name="T6" fmla="*/ 64 w 64"/>
                  <a:gd name="T7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2">
                    <a:moveTo>
                      <a:pt x="64" y="14"/>
                    </a:moveTo>
                    <a:cubicBezTo>
                      <a:pt x="61" y="32"/>
                      <a:pt x="47" y="40"/>
                      <a:pt x="28" y="42"/>
                    </a:cubicBezTo>
                    <a:cubicBezTo>
                      <a:pt x="45" y="16"/>
                      <a:pt x="1" y="30"/>
                      <a:pt x="0" y="10"/>
                    </a:cubicBezTo>
                    <a:cubicBezTo>
                      <a:pt x="18" y="7"/>
                      <a:pt x="53" y="0"/>
                      <a:pt x="6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18"/>
              <p:cNvSpPr/>
              <p:nvPr/>
            </p:nvSpPr>
            <p:spPr bwMode="auto">
              <a:xfrm>
                <a:off x="4969313" y="3618295"/>
                <a:ext cx="211904" cy="456918"/>
              </a:xfrm>
              <a:custGeom>
                <a:avLst/>
                <a:gdLst>
                  <a:gd name="T0" fmla="*/ 44 w 95"/>
                  <a:gd name="T1" fmla="*/ 0 h 204"/>
                  <a:gd name="T2" fmla="*/ 44 w 95"/>
                  <a:gd name="T3" fmla="*/ 204 h 204"/>
                  <a:gd name="T4" fmla="*/ 44 w 95"/>
                  <a:gd name="T5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5" h="204">
                    <a:moveTo>
                      <a:pt x="44" y="0"/>
                    </a:moveTo>
                    <a:cubicBezTo>
                      <a:pt x="55" y="52"/>
                      <a:pt x="95" y="166"/>
                      <a:pt x="44" y="204"/>
                    </a:cubicBezTo>
                    <a:cubicBezTo>
                      <a:pt x="0" y="164"/>
                      <a:pt x="50" y="67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19"/>
              <p:cNvSpPr/>
              <p:nvPr/>
            </p:nvSpPr>
            <p:spPr bwMode="auto">
              <a:xfrm>
                <a:off x="5172703" y="3674109"/>
                <a:ext cx="142846" cy="168388"/>
              </a:xfrm>
              <a:custGeom>
                <a:avLst/>
                <a:gdLst>
                  <a:gd name="T0" fmla="*/ 1 w 64"/>
                  <a:gd name="T1" fmla="*/ 11 h 75"/>
                  <a:gd name="T2" fmla="*/ 61 w 64"/>
                  <a:gd name="T3" fmla="*/ 15 h 75"/>
                  <a:gd name="T4" fmla="*/ 57 w 64"/>
                  <a:gd name="T5" fmla="*/ 51 h 75"/>
                  <a:gd name="T6" fmla="*/ 13 w 64"/>
                  <a:gd name="T7" fmla="*/ 75 h 75"/>
                  <a:gd name="T8" fmla="*/ 1 w 64"/>
                  <a:gd name="T9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5">
                    <a:moveTo>
                      <a:pt x="1" y="11"/>
                    </a:moveTo>
                    <a:cubicBezTo>
                      <a:pt x="18" y="0"/>
                      <a:pt x="47" y="11"/>
                      <a:pt x="61" y="15"/>
                    </a:cubicBezTo>
                    <a:cubicBezTo>
                      <a:pt x="60" y="28"/>
                      <a:pt x="64" y="45"/>
                      <a:pt x="57" y="51"/>
                    </a:cubicBezTo>
                    <a:cubicBezTo>
                      <a:pt x="29" y="41"/>
                      <a:pt x="21" y="56"/>
                      <a:pt x="13" y="75"/>
                    </a:cubicBezTo>
                    <a:cubicBezTo>
                      <a:pt x="0" y="61"/>
                      <a:pt x="30" y="28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"/>
              <p:cNvSpPr/>
              <p:nvPr/>
            </p:nvSpPr>
            <p:spPr bwMode="auto">
              <a:xfrm>
                <a:off x="4807547" y="3808441"/>
                <a:ext cx="509894" cy="661254"/>
              </a:xfrm>
              <a:custGeom>
                <a:avLst/>
                <a:gdLst>
                  <a:gd name="T0" fmla="*/ 228 w 228"/>
                  <a:gd name="T1" fmla="*/ 67 h 295"/>
                  <a:gd name="T2" fmla="*/ 132 w 228"/>
                  <a:gd name="T3" fmla="*/ 199 h 295"/>
                  <a:gd name="T4" fmla="*/ 0 w 228"/>
                  <a:gd name="T5" fmla="*/ 295 h 295"/>
                  <a:gd name="T6" fmla="*/ 164 w 228"/>
                  <a:gd name="T7" fmla="*/ 79 h 295"/>
                  <a:gd name="T8" fmla="*/ 152 w 228"/>
                  <a:gd name="T9" fmla="*/ 43 h 295"/>
                  <a:gd name="T10" fmla="*/ 228 w 228"/>
                  <a:gd name="T11" fmla="*/ 67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8" h="295">
                    <a:moveTo>
                      <a:pt x="228" y="67"/>
                    </a:moveTo>
                    <a:cubicBezTo>
                      <a:pt x="210" y="121"/>
                      <a:pt x="169" y="161"/>
                      <a:pt x="132" y="199"/>
                    </a:cubicBezTo>
                    <a:cubicBezTo>
                      <a:pt x="97" y="236"/>
                      <a:pt x="59" y="285"/>
                      <a:pt x="0" y="295"/>
                    </a:cubicBezTo>
                    <a:cubicBezTo>
                      <a:pt x="70" y="238"/>
                      <a:pt x="120" y="162"/>
                      <a:pt x="164" y="79"/>
                    </a:cubicBezTo>
                    <a:cubicBezTo>
                      <a:pt x="159" y="68"/>
                      <a:pt x="152" y="59"/>
                      <a:pt x="152" y="43"/>
                    </a:cubicBezTo>
                    <a:cubicBezTo>
                      <a:pt x="176" y="0"/>
                      <a:pt x="210" y="47"/>
                      <a:pt x="228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2"/>
              <p:cNvSpPr/>
              <p:nvPr/>
            </p:nvSpPr>
            <p:spPr bwMode="auto">
              <a:xfrm>
                <a:off x="5255005" y="4119675"/>
                <a:ext cx="368940" cy="251636"/>
              </a:xfrm>
              <a:custGeom>
                <a:avLst/>
                <a:gdLst>
                  <a:gd name="T0" fmla="*/ 0 w 165"/>
                  <a:gd name="T1" fmla="*/ 0 h 112"/>
                  <a:gd name="T2" fmla="*/ 164 w 165"/>
                  <a:gd name="T3" fmla="*/ 80 h 112"/>
                  <a:gd name="T4" fmla="*/ 132 w 165"/>
                  <a:gd name="T5" fmla="*/ 112 h 112"/>
                  <a:gd name="T6" fmla="*/ 8 w 165"/>
                  <a:gd name="T7" fmla="*/ 20 h 112"/>
                  <a:gd name="T8" fmla="*/ 0 w 165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12">
                    <a:moveTo>
                      <a:pt x="0" y="0"/>
                    </a:moveTo>
                    <a:cubicBezTo>
                      <a:pt x="37" y="11"/>
                      <a:pt x="163" y="49"/>
                      <a:pt x="164" y="80"/>
                    </a:cubicBezTo>
                    <a:cubicBezTo>
                      <a:pt x="165" y="93"/>
                      <a:pt x="144" y="112"/>
                      <a:pt x="132" y="112"/>
                    </a:cubicBezTo>
                    <a:cubicBezTo>
                      <a:pt x="124" y="112"/>
                      <a:pt x="17" y="31"/>
                      <a:pt x="8" y="20"/>
                    </a:cubicBezTo>
                    <a:cubicBezTo>
                      <a:pt x="3" y="13"/>
                      <a:pt x="2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093456" y="4459407"/>
              <a:ext cx="1301996" cy="1787802"/>
              <a:chOff x="9235774" y="2560667"/>
              <a:chExt cx="1386836" cy="1904298"/>
            </a:xfrm>
            <a:solidFill>
              <a:schemeClr val="accent1"/>
            </a:solidFill>
          </p:grpSpPr>
          <p:sp>
            <p:nvSpPr>
              <p:cNvPr id="63" name="Freeform 16"/>
              <p:cNvSpPr/>
              <p:nvPr/>
            </p:nvSpPr>
            <p:spPr bwMode="auto">
              <a:xfrm>
                <a:off x="9365376" y="3448015"/>
                <a:ext cx="216634" cy="331100"/>
              </a:xfrm>
              <a:custGeom>
                <a:avLst/>
                <a:gdLst>
                  <a:gd name="T0" fmla="*/ 26 w 97"/>
                  <a:gd name="T1" fmla="*/ 0 h 148"/>
                  <a:gd name="T2" fmla="*/ 66 w 97"/>
                  <a:gd name="T3" fmla="*/ 140 h 148"/>
                  <a:gd name="T4" fmla="*/ 26 w 97"/>
                  <a:gd name="T5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48">
                    <a:moveTo>
                      <a:pt x="26" y="0"/>
                    </a:moveTo>
                    <a:cubicBezTo>
                      <a:pt x="48" y="34"/>
                      <a:pt x="97" y="93"/>
                      <a:pt x="66" y="140"/>
                    </a:cubicBezTo>
                    <a:cubicBezTo>
                      <a:pt x="0" y="148"/>
                      <a:pt x="8" y="38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20"/>
              <p:cNvSpPr/>
              <p:nvPr/>
            </p:nvSpPr>
            <p:spPr bwMode="auto">
              <a:xfrm>
                <a:off x="9235774" y="3651405"/>
                <a:ext cx="1154120" cy="813560"/>
              </a:xfrm>
              <a:custGeom>
                <a:avLst/>
                <a:gdLst>
                  <a:gd name="T0" fmla="*/ 344 w 516"/>
                  <a:gd name="T1" fmla="*/ 21 h 363"/>
                  <a:gd name="T2" fmla="*/ 364 w 516"/>
                  <a:gd name="T3" fmla="*/ 65 h 363"/>
                  <a:gd name="T4" fmla="*/ 516 w 516"/>
                  <a:gd name="T5" fmla="*/ 85 h 363"/>
                  <a:gd name="T6" fmla="*/ 388 w 516"/>
                  <a:gd name="T7" fmla="*/ 113 h 363"/>
                  <a:gd name="T8" fmla="*/ 368 w 516"/>
                  <a:gd name="T9" fmla="*/ 353 h 363"/>
                  <a:gd name="T10" fmla="*/ 256 w 516"/>
                  <a:gd name="T11" fmla="*/ 293 h 363"/>
                  <a:gd name="T12" fmla="*/ 164 w 516"/>
                  <a:gd name="T13" fmla="*/ 225 h 363"/>
                  <a:gd name="T14" fmla="*/ 352 w 516"/>
                  <a:gd name="T15" fmla="*/ 289 h 363"/>
                  <a:gd name="T16" fmla="*/ 352 w 516"/>
                  <a:gd name="T17" fmla="*/ 113 h 363"/>
                  <a:gd name="T18" fmla="*/ 156 w 516"/>
                  <a:gd name="T19" fmla="*/ 157 h 363"/>
                  <a:gd name="T20" fmla="*/ 0 w 516"/>
                  <a:gd name="T21" fmla="*/ 137 h 363"/>
                  <a:gd name="T22" fmla="*/ 348 w 516"/>
                  <a:gd name="T23" fmla="*/ 73 h 363"/>
                  <a:gd name="T24" fmla="*/ 344 w 516"/>
                  <a:gd name="T25" fmla="*/ 21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6" h="363">
                    <a:moveTo>
                      <a:pt x="344" y="21"/>
                    </a:moveTo>
                    <a:cubicBezTo>
                      <a:pt x="356" y="30"/>
                      <a:pt x="361" y="46"/>
                      <a:pt x="364" y="65"/>
                    </a:cubicBezTo>
                    <a:cubicBezTo>
                      <a:pt x="434" y="69"/>
                      <a:pt x="493" y="0"/>
                      <a:pt x="516" y="85"/>
                    </a:cubicBezTo>
                    <a:cubicBezTo>
                      <a:pt x="499" y="120"/>
                      <a:pt x="422" y="95"/>
                      <a:pt x="388" y="113"/>
                    </a:cubicBezTo>
                    <a:cubicBezTo>
                      <a:pt x="394" y="175"/>
                      <a:pt x="429" y="337"/>
                      <a:pt x="368" y="353"/>
                    </a:cubicBezTo>
                    <a:cubicBezTo>
                      <a:pt x="332" y="363"/>
                      <a:pt x="284" y="311"/>
                      <a:pt x="256" y="293"/>
                    </a:cubicBezTo>
                    <a:cubicBezTo>
                      <a:pt x="219" y="269"/>
                      <a:pt x="177" y="253"/>
                      <a:pt x="164" y="225"/>
                    </a:cubicBezTo>
                    <a:cubicBezTo>
                      <a:pt x="223" y="250"/>
                      <a:pt x="277" y="280"/>
                      <a:pt x="352" y="289"/>
                    </a:cubicBezTo>
                    <a:cubicBezTo>
                      <a:pt x="372" y="240"/>
                      <a:pt x="347" y="172"/>
                      <a:pt x="352" y="113"/>
                    </a:cubicBezTo>
                    <a:cubicBezTo>
                      <a:pt x="273" y="101"/>
                      <a:pt x="219" y="131"/>
                      <a:pt x="156" y="157"/>
                    </a:cubicBezTo>
                    <a:cubicBezTo>
                      <a:pt x="86" y="186"/>
                      <a:pt x="31" y="236"/>
                      <a:pt x="0" y="137"/>
                    </a:cubicBezTo>
                    <a:cubicBezTo>
                      <a:pt x="96" y="127"/>
                      <a:pt x="224" y="82"/>
                      <a:pt x="348" y="73"/>
                    </a:cubicBezTo>
                    <a:cubicBezTo>
                      <a:pt x="348" y="55"/>
                      <a:pt x="333" y="37"/>
                      <a:pt x="34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23"/>
              <p:cNvSpPr>
                <a:spLocks noEditPoints="1"/>
              </p:cNvSpPr>
              <p:nvPr/>
            </p:nvSpPr>
            <p:spPr bwMode="auto">
              <a:xfrm>
                <a:off x="9611336" y="2560667"/>
                <a:ext cx="1011274" cy="1120064"/>
              </a:xfrm>
              <a:custGeom>
                <a:avLst/>
                <a:gdLst>
                  <a:gd name="T0" fmla="*/ 180 w 452"/>
                  <a:gd name="T1" fmla="*/ 0 h 500"/>
                  <a:gd name="T2" fmla="*/ 264 w 452"/>
                  <a:gd name="T3" fmla="*/ 56 h 500"/>
                  <a:gd name="T4" fmla="*/ 212 w 452"/>
                  <a:gd name="T5" fmla="*/ 112 h 500"/>
                  <a:gd name="T6" fmla="*/ 280 w 452"/>
                  <a:gd name="T7" fmla="*/ 164 h 500"/>
                  <a:gd name="T8" fmla="*/ 248 w 452"/>
                  <a:gd name="T9" fmla="*/ 172 h 500"/>
                  <a:gd name="T10" fmla="*/ 280 w 452"/>
                  <a:gd name="T11" fmla="*/ 216 h 500"/>
                  <a:gd name="T12" fmla="*/ 340 w 452"/>
                  <a:gd name="T13" fmla="*/ 52 h 500"/>
                  <a:gd name="T14" fmla="*/ 292 w 452"/>
                  <a:gd name="T15" fmla="*/ 56 h 500"/>
                  <a:gd name="T16" fmla="*/ 392 w 452"/>
                  <a:gd name="T17" fmla="*/ 24 h 500"/>
                  <a:gd name="T18" fmla="*/ 304 w 452"/>
                  <a:gd name="T19" fmla="*/ 268 h 500"/>
                  <a:gd name="T20" fmla="*/ 452 w 452"/>
                  <a:gd name="T21" fmla="*/ 252 h 500"/>
                  <a:gd name="T22" fmla="*/ 176 w 452"/>
                  <a:gd name="T23" fmla="*/ 416 h 500"/>
                  <a:gd name="T24" fmla="*/ 284 w 452"/>
                  <a:gd name="T25" fmla="*/ 404 h 500"/>
                  <a:gd name="T26" fmla="*/ 176 w 452"/>
                  <a:gd name="T27" fmla="*/ 500 h 500"/>
                  <a:gd name="T28" fmla="*/ 268 w 452"/>
                  <a:gd name="T29" fmla="*/ 420 h 500"/>
                  <a:gd name="T30" fmla="*/ 148 w 452"/>
                  <a:gd name="T31" fmla="*/ 436 h 500"/>
                  <a:gd name="T32" fmla="*/ 236 w 452"/>
                  <a:gd name="T33" fmla="*/ 368 h 500"/>
                  <a:gd name="T34" fmla="*/ 236 w 452"/>
                  <a:gd name="T35" fmla="*/ 332 h 500"/>
                  <a:gd name="T36" fmla="*/ 12 w 452"/>
                  <a:gd name="T37" fmla="*/ 368 h 500"/>
                  <a:gd name="T38" fmla="*/ 4 w 452"/>
                  <a:gd name="T39" fmla="*/ 332 h 500"/>
                  <a:gd name="T40" fmla="*/ 0 w 452"/>
                  <a:gd name="T41" fmla="*/ 200 h 500"/>
                  <a:gd name="T42" fmla="*/ 32 w 452"/>
                  <a:gd name="T43" fmla="*/ 364 h 500"/>
                  <a:gd name="T44" fmla="*/ 208 w 452"/>
                  <a:gd name="T45" fmla="*/ 316 h 500"/>
                  <a:gd name="T46" fmla="*/ 176 w 452"/>
                  <a:gd name="T47" fmla="*/ 268 h 500"/>
                  <a:gd name="T48" fmla="*/ 84 w 452"/>
                  <a:gd name="T49" fmla="*/ 316 h 500"/>
                  <a:gd name="T50" fmla="*/ 160 w 452"/>
                  <a:gd name="T51" fmla="*/ 252 h 500"/>
                  <a:gd name="T52" fmla="*/ 88 w 452"/>
                  <a:gd name="T53" fmla="*/ 232 h 500"/>
                  <a:gd name="T54" fmla="*/ 52 w 452"/>
                  <a:gd name="T55" fmla="*/ 72 h 500"/>
                  <a:gd name="T56" fmla="*/ 124 w 452"/>
                  <a:gd name="T57" fmla="*/ 172 h 500"/>
                  <a:gd name="T58" fmla="*/ 160 w 452"/>
                  <a:gd name="T59" fmla="*/ 140 h 500"/>
                  <a:gd name="T60" fmla="*/ 152 w 452"/>
                  <a:gd name="T61" fmla="*/ 112 h 500"/>
                  <a:gd name="T62" fmla="*/ 200 w 452"/>
                  <a:gd name="T63" fmla="*/ 36 h 500"/>
                  <a:gd name="T64" fmla="*/ 180 w 452"/>
                  <a:gd name="T65" fmla="*/ 0 h 500"/>
                  <a:gd name="T66" fmla="*/ 136 w 452"/>
                  <a:gd name="T67" fmla="*/ 212 h 500"/>
                  <a:gd name="T68" fmla="*/ 176 w 452"/>
                  <a:gd name="T69" fmla="*/ 232 h 500"/>
                  <a:gd name="T70" fmla="*/ 208 w 452"/>
                  <a:gd name="T71" fmla="*/ 168 h 500"/>
                  <a:gd name="T72" fmla="*/ 236 w 452"/>
                  <a:gd name="T73" fmla="*/ 208 h 500"/>
                  <a:gd name="T74" fmla="*/ 192 w 452"/>
                  <a:gd name="T75" fmla="*/ 248 h 500"/>
                  <a:gd name="T76" fmla="*/ 240 w 452"/>
                  <a:gd name="T77" fmla="*/ 296 h 500"/>
                  <a:gd name="T78" fmla="*/ 268 w 452"/>
                  <a:gd name="T79" fmla="*/ 284 h 500"/>
                  <a:gd name="T80" fmla="*/ 272 w 452"/>
                  <a:gd name="T81" fmla="*/ 244 h 500"/>
                  <a:gd name="T82" fmla="*/ 248 w 452"/>
                  <a:gd name="T83" fmla="*/ 228 h 500"/>
                  <a:gd name="T84" fmla="*/ 228 w 452"/>
                  <a:gd name="T85" fmla="*/ 236 h 500"/>
                  <a:gd name="T86" fmla="*/ 240 w 452"/>
                  <a:gd name="T87" fmla="*/ 168 h 500"/>
                  <a:gd name="T88" fmla="*/ 136 w 452"/>
                  <a:gd name="T89" fmla="*/ 212 h 500"/>
                  <a:gd name="T90" fmla="*/ 264 w 452"/>
                  <a:gd name="T91" fmla="*/ 356 h 500"/>
                  <a:gd name="T92" fmla="*/ 324 w 452"/>
                  <a:gd name="T93" fmla="*/ 316 h 500"/>
                  <a:gd name="T94" fmla="*/ 376 w 452"/>
                  <a:gd name="T95" fmla="*/ 276 h 500"/>
                  <a:gd name="T96" fmla="*/ 264 w 452"/>
                  <a:gd name="T97" fmla="*/ 356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00">
                    <a:moveTo>
                      <a:pt x="180" y="0"/>
                    </a:moveTo>
                    <a:cubicBezTo>
                      <a:pt x="221" y="5"/>
                      <a:pt x="242" y="32"/>
                      <a:pt x="264" y="56"/>
                    </a:cubicBezTo>
                    <a:cubicBezTo>
                      <a:pt x="258" y="87"/>
                      <a:pt x="226" y="90"/>
                      <a:pt x="212" y="112"/>
                    </a:cubicBezTo>
                    <a:cubicBezTo>
                      <a:pt x="242" y="115"/>
                      <a:pt x="283" y="118"/>
                      <a:pt x="280" y="164"/>
                    </a:cubicBezTo>
                    <a:cubicBezTo>
                      <a:pt x="273" y="177"/>
                      <a:pt x="255" y="167"/>
                      <a:pt x="248" y="172"/>
                    </a:cubicBezTo>
                    <a:cubicBezTo>
                      <a:pt x="251" y="195"/>
                      <a:pt x="271" y="199"/>
                      <a:pt x="280" y="216"/>
                    </a:cubicBezTo>
                    <a:cubicBezTo>
                      <a:pt x="310" y="171"/>
                      <a:pt x="335" y="122"/>
                      <a:pt x="340" y="52"/>
                    </a:cubicBezTo>
                    <a:cubicBezTo>
                      <a:pt x="323" y="52"/>
                      <a:pt x="308" y="68"/>
                      <a:pt x="292" y="56"/>
                    </a:cubicBezTo>
                    <a:cubicBezTo>
                      <a:pt x="318" y="38"/>
                      <a:pt x="352" y="28"/>
                      <a:pt x="392" y="24"/>
                    </a:cubicBezTo>
                    <a:cubicBezTo>
                      <a:pt x="421" y="119"/>
                      <a:pt x="328" y="187"/>
                      <a:pt x="304" y="268"/>
                    </a:cubicBezTo>
                    <a:cubicBezTo>
                      <a:pt x="348" y="276"/>
                      <a:pt x="409" y="210"/>
                      <a:pt x="452" y="252"/>
                    </a:cubicBezTo>
                    <a:cubicBezTo>
                      <a:pt x="394" y="341"/>
                      <a:pt x="268" y="362"/>
                      <a:pt x="176" y="416"/>
                    </a:cubicBezTo>
                    <a:cubicBezTo>
                      <a:pt x="201" y="417"/>
                      <a:pt x="240" y="398"/>
                      <a:pt x="284" y="404"/>
                    </a:cubicBezTo>
                    <a:cubicBezTo>
                      <a:pt x="320" y="465"/>
                      <a:pt x="228" y="489"/>
                      <a:pt x="176" y="500"/>
                    </a:cubicBezTo>
                    <a:cubicBezTo>
                      <a:pt x="208" y="475"/>
                      <a:pt x="250" y="460"/>
                      <a:pt x="268" y="420"/>
                    </a:cubicBezTo>
                    <a:cubicBezTo>
                      <a:pt x="236" y="414"/>
                      <a:pt x="190" y="465"/>
                      <a:pt x="148" y="436"/>
                    </a:cubicBezTo>
                    <a:cubicBezTo>
                      <a:pt x="156" y="392"/>
                      <a:pt x="205" y="389"/>
                      <a:pt x="236" y="368"/>
                    </a:cubicBezTo>
                    <a:cubicBezTo>
                      <a:pt x="236" y="356"/>
                      <a:pt x="236" y="344"/>
                      <a:pt x="236" y="332"/>
                    </a:cubicBezTo>
                    <a:cubicBezTo>
                      <a:pt x="179" y="356"/>
                      <a:pt x="85" y="411"/>
                      <a:pt x="12" y="368"/>
                    </a:cubicBezTo>
                    <a:cubicBezTo>
                      <a:pt x="34" y="359"/>
                      <a:pt x="10" y="346"/>
                      <a:pt x="4" y="332"/>
                    </a:cubicBezTo>
                    <a:cubicBezTo>
                      <a:pt x="20" y="294"/>
                      <a:pt x="10" y="236"/>
                      <a:pt x="0" y="200"/>
                    </a:cubicBezTo>
                    <a:cubicBezTo>
                      <a:pt x="32" y="227"/>
                      <a:pt x="69" y="320"/>
                      <a:pt x="32" y="364"/>
                    </a:cubicBezTo>
                    <a:cubicBezTo>
                      <a:pt x="96" y="370"/>
                      <a:pt x="141" y="322"/>
                      <a:pt x="208" y="316"/>
                    </a:cubicBezTo>
                    <a:cubicBezTo>
                      <a:pt x="202" y="295"/>
                      <a:pt x="180" y="291"/>
                      <a:pt x="176" y="268"/>
                    </a:cubicBezTo>
                    <a:cubicBezTo>
                      <a:pt x="142" y="277"/>
                      <a:pt x="122" y="351"/>
                      <a:pt x="84" y="316"/>
                    </a:cubicBezTo>
                    <a:cubicBezTo>
                      <a:pt x="107" y="293"/>
                      <a:pt x="144" y="283"/>
                      <a:pt x="160" y="252"/>
                    </a:cubicBezTo>
                    <a:cubicBezTo>
                      <a:pt x="146" y="224"/>
                      <a:pt x="113" y="232"/>
                      <a:pt x="88" y="232"/>
                    </a:cubicBezTo>
                    <a:cubicBezTo>
                      <a:pt x="93" y="174"/>
                      <a:pt x="76" y="114"/>
                      <a:pt x="52" y="72"/>
                    </a:cubicBezTo>
                    <a:cubicBezTo>
                      <a:pt x="92" y="90"/>
                      <a:pt x="113" y="126"/>
                      <a:pt x="124" y="172"/>
                    </a:cubicBezTo>
                    <a:cubicBezTo>
                      <a:pt x="147" y="172"/>
                      <a:pt x="148" y="151"/>
                      <a:pt x="160" y="140"/>
                    </a:cubicBezTo>
                    <a:cubicBezTo>
                      <a:pt x="165" y="123"/>
                      <a:pt x="141" y="124"/>
                      <a:pt x="152" y="112"/>
                    </a:cubicBezTo>
                    <a:cubicBezTo>
                      <a:pt x="184" y="116"/>
                      <a:pt x="205" y="66"/>
                      <a:pt x="200" y="36"/>
                    </a:cubicBezTo>
                    <a:cubicBezTo>
                      <a:pt x="197" y="18"/>
                      <a:pt x="181" y="16"/>
                      <a:pt x="180" y="0"/>
                    </a:cubicBezTo>
                    <a:close/>
                    <a:moveTo>
                      <a:pt x="136" y="212"/>
                    </a:moveTo>
                    <a:cubicBezTo>
                      <a:pt x="155" y="213"/>
                      <a:pt x="160" y="229"/>
                      <a:pt x="176" y="232"/>
                    </a:cubicBezTo>
                    <a:cubicBezTo>
                      <a:pt x="199" y="223"/>
                      <a:pt x="181" y="173"/>
                      <a:pt x="208" y="168"/>
                    </a:cubicBezTo>
                    <a:cubicBezTo>
                      <a:pt x="221" y="178"/>
                      <a:pt x="233" y="189"/>
                      <a:pt x="236" y="208"/>
                    </a:cubicBezTo>
                    <a:cubicBezTo>
                      <a:pt x="219" y="219"/>
                      <a:pt x="193" y="221"/>
                      <a:pt x="192" y="248"/>
                    </a:cubicBezTo>
                    <a:cubicBezTo>
                      <a:pt x="218" y="254"/>
                      <a:pt x="223" y="281"/>
                      <a:pt x="240" y="296"/>
                    </a:cubicBezTo>
                    <a:cubicBezTo>
                      <a:pt x="245" y="288"/>
                      <a:pt x="258" y="287"/>
                      <a:pt x="268" y="284"/>
                    </a:cubicBezTo>
                    <a:cubicBezTo>
                      <a:pt x="265" y="269"/>
                      <a:pt x="284" y="256"/>
                      <a:pt x="272" y="244"/>
                    </a:cubicBezTo>
                    <a:cubicBezTo>
                      <a:pt x="264" y="254"/>
                      <a:pt x="250" y="237"/>
                      <a:pt x="248" y="228"/>
                    </a:cubicBezTo>
                    <a:cubicBezTo>
                      <a:pt x="235" y="226"/>
                      <a:pt x="239" y="248"/>
                      <a:pt x="228" y="236"/>
                    </a:cubicBezTo>
                    <a:cubicBezTo>
                      <a:pt x="240" y="222"/>
                      <a:pt x="242" y="197"/>
                      <a:pt x="240" y="168"/>
                    </a:cubicBezTo>
                    <a:cubicBezTo>
                      <a:pt x="190" y="144"/>
                      <a:pt x="144" y="149"/>
                      <a:pt x="136" y="212"/>
                    </a:cubicBezTo>
                    <a:close/>
                    <a:moveTo>
                      <a:pt x="264" y="356"/>
                    </a:moveTo>
                    <a:cubicBezTo>
                      <a:pt x="286" y="354"/>
                      <a:pt x="304" y="330"/>
                      <a:pt x="324" y="316"/>
                    </a:cubicBezTo>
                    <a:cubicBezTo>
                      <a:pt x="344" y="303"/>
                      <a:pt x="381" y="292"/>
                      <a:pt x="376" y="276"/>
                    </a:cubicBezTo>
                    <a:cubicBezTo>
                      <a:pt x="327" y="292"/>
                      <a:pt x="271" y="300"/>
                      <a:pt x="264" y="3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1794798" y="3951246"/>
              <a:ext cx="2382867" cy="24262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2258189" y="4441240"/>
              <a:ext cx="1428706" cy="14535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2427525" y="4480357"/>
              <a:ext cx="1093077" cy="1246603"/>
            </a:xfrm>
            <a:custGeom>
              <a:avLst/>
              <a:gdLst>
                <a:gd name="T0" fmla="*/ 252 w 456"/>
                <a:gd name="T1" fmla="*/ 184 h 511"/>
                <a:gd name="T2" fmla="*/ 456 w 456"/>
                <a:gd name="T3" fmla="*/ 200 h 511"/>
                <a:gd name="T4" fmla="*/ 396 w 456"/>
                <a:gd name="T5" fmla="*/ 216 h 511"/>
                <a:gd name="T6" fmla="*/ 392 w 456"/>
                <a:gd name="T7" fmla="*/ 396 h 511"/>
                <a:gd name="T8" fmla="*/ 320 w 456"/>
                <a:gd name="T9" fmla="*/ 404 h 511"/>
                <a:gd name="T10" fmla="*/ 360 w 456"/>
                <a:gd name="T11" fmla="*/ 376 h 511"/>
                <a:gd name="T12" fmla="*/ 272 w 456"/>
                <a:gd name="T13" fmla="*/ 340 h 511"/>
                <a:gd name="T14" fmla="*/ 368 w 456"/>
                <a:gd name="T15" fmla="*/ 324 h 511"/>
                <a:gd name="T16" fmla="*/ 264 w 456"/>
                <a:gd name="T17" fmla="*/ 300 h 511"/>
                <a:gd name="T18" fmla="*/ 368 w 456"/>
                <a:gd name="T19" fmla="*/ 272 h 511"/>
                <a:gd name="T20" fmla="*/ 264 w 456"/>
                <a:gd name="T21" fmla="*/ 248 h 511"/>
                <a:gd name="T22" fmla="*/ 376 w 456"/>
                <a:gd name="T23" fmla="*/ 220 h 511"/>
                <a:gd name="T24" fmla="*/ 252 w 456"/>
                <a:gd name="T25" fmla="*/ 220 h 511"/>
                <a:gd name="T26" fmla="*/ 360 w 456"/>
                <a:gd name="T27" fmla="*/ 476 h 511"/>
                <a:gd name="T28" fmla="*/ 236 w 456"/>
                <a:gd name="T29" fmla="*/ 388 h 511"/>
                <a:gd name="T30" fmla="*/ 108 w 456"/>
                <a:gd name="T31" fmla="*/ 488 h 511"/>
                <a:gd name="T32" fmla="*/ 148 w 456"/>
                <a:gd name="T33" fmla="*/ 452 h 511"/>
                <a:gd name="T34" fmla="*/ 216 w 456"/>
                <a:gd name="T35" fmla="*/ 224 h 511"/>
                <a:gd name="T36" fmla="*/ 80 w 456"/>
                <a:gd name="T37" fmla="*/ 220 h 511"/>
                <a:gd name="T38" fmla="*/ 208 w 456"/>
                <a:gd name="T39" fmla="*/ 244 h 511"/>
                <a:gd name="T40" fmla="*/ 96 w 456"/>
                <a:gd name="T41" fmla="*/ 276 h 511"/>
                <a:gd name="T42" fmla="*/ 204 w 456"/>
                <a:gd name="T43" fmla="*/ 300 h 511"/>
                <a:gd name="T44" fmla="*/ 96 w 456"/>
                <a:gd name="T45" fmla="*/ 324 h 511"/>
                <a:gd name="T46" fmla="*/ 200 w 456"/>
                <a:gd name="T47" fmla="*/ 344 h 511"/>
                <a:gd name="T48" fmla="*/ 108 w 456"/>
                <a:gd name="T49" fmla="*/ 376 h 511"/>
                <a:gd name="T50" fmla="*/ 144 w 456"/>
                <a:gd name="T51" fmla="*/ 412 h 511"/>
                <a:gd name="T52" fmla="*/ 80 w 456"/>
                <a:gd name="T53" fmla="*/ 408 h 511"/>
                <a:gd name="T54" fmla="*/ 68 w 456"/>
                <a:gd name="T55" fmla="*/ 220 h 511"/>
                <a:gd name="T56" fmla="*/ 0 w 456"/>
                <a:gd name="T57" fmla="*/ 208 h 511"/>
                <a:gd name="T58" fmla="*/ 48 w 456"/>
                <a:gd name="T59" fmla="*/ 184 h 511"/>
                <a:gd name="T60" fmla="*/ 212 w 456"/>
                <a:gd name="T61" fmla="*/ 184 h 511"/>
                <a:gd name="T62" fmla="*/ 228 w 456"/>
                <a:gd name="T63" fmla="*/ 0 h 511"/>
                <a:gd name="T64" fmla="*/ 252 w 456"/>
                <a:gd name="T65" fmla="*/ 184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6" h="511">
                  <a:moveTo>
                    <a:pt x="252" y="184"/>
                  </a:moveTo>
                  <a:cubicBezTo>
                    <a:pt x="329" y="195"/>
                    <a:pt x="419" y="161"/>
                    <a:pt x="456" y="200"/>
                  </a:cubicBezTo>
                  <a:cubicBezTo>
                    <a:pt x="450" y="227"/>
                    <a:pt x="423" y="218"/>
                    <a:pt x="396" y="216"/>
                  </a:cubicBezTo>
                  <a:cubicBezTo>
                    <a:pt x="412" y="253"/>
                    <a:pt x="404" y="349"/>
                    <a:pt x="392" y="396"/>
                  </a:cubicBezTo>
                  <a:cubicBezTo>
                    <a:pt x="381" y="411"/>
                    <a:pt x="331" y="437"/>
                    <a:pt x="320" y="404"/>
                  </a:cubicBezTo>
                  <a:cubicBezTo>
                    <a:pt x="328" y="389"/>
                    <a:pt x="362" y="400"/>
                    <a:pt x="360" y="376"/>
                  </a:cubicBezTo>
                  <a:cubicBezTo>
                    <a:pt x="347" y="344"/>
                    <a:pt x="268" y="395"/>
                    <a:pt x="272" y="340"/>
                  </a:cubicBezTo>
                  <a:cubicBezTo>
                    <a:pt x="305" y="327"/>
                    <a:pt x="349" y="347"/>
                    <a:pt x="368" y="324"/>
                  </a:cubicBezTo>
                  <a:cubicBezTo>
                    <a:pt x="350" y="300"/>
                    <a:pt x="280" y="327"/>
                    <a:pt x="264" y="300"/>
                  </a:cubicBezTo>
                  <a:cubicBezTo>
                    <a:pt x="274" y="260"/>
                    <a:pt x="347" y="303"/>
                    <a:pt x="368" y="272"/>
                  </a:cubicBezTo>
                  <a:cubicBezTo>
                    <a:pt x="343" y="246"/>
                    <a:pt x="274" y="289"/>
                    <a:pt x="264" y="248"/>
                  </a:cubicBezTo>
                  <a:cubicBezTo>
                    <a:pt x="286" y="216"/>
                    <a:pt x="352" y="252"/>
                    <a:pt x="376" y="220"/>
                  </a:cubicBezTo>
                  <a:cubicBezTo>
                    <a:pt x="340" y="210"/>
                    <a:pt x="291" y="220"/>
                    <a:pt x="252" y="220"/>
                  </a:cubicBezTo>
                  <a:cubicBezTo>
                    <a:pt x="232" y="362"/>
                    <a:pt x="290" y="425"/>
                    <a:pt x="360" y="476"/>
                  </a:cubicBezTo>
                  <a:cubicBezTo>
                    <a:pt x="314" y="511"/>
                    <a:pt x="261" y="421"/>
                    <a:pt x="236" y="388"/>
                  </a:cubicBezTo>
                  <a:cubicBezTo>
                    <a:pt x="206" y="431"/>
                    <a:pt x="176" y="496"/>
                    <a:pt x="108" y="488"/>
                  </a:cubicBezTo>
                  <a:cubicBezTo>
                    <a:pt x="110" y="461"/>
                    <a:pt x="133" y="464"/>
                    <a:pt x="148" y="452"/>
                  </a:cubicBezTo>
                  <a:cubicBezTo>
                    <a:pt x="206" y="408"/>
                    <a:pt x="224" y="334"/>
                    <a:pt x="216" y="224"/>
                  </a:cubicBezTo>
                  <a:cubicBezTo>
                    <a:pt x="179" y="215"/>
                    <a:pt x="129" y="219"/>
                    <a:pt x="80" y="220"/>
                  </a:cubicBezTo>
                  <a:cubicBezTo>
                    <a:pt x="96" y="255"/>
                    <a:pt x="181" y="220"/>
                    <a:pt x="208" y="244"/>
                  </a:cubicBezTo>
                  <a:cubicBezTo>
                    <a:pt x="211" y="295"/>
                    <a:pt x="118" y="249"/>
                    <a:pt x="96" y="276"/>
                  </a:cubicBezTo>
                  <a:cubicBezTo>
                    <a:pt x="109" y="307"/>
                    <a:pt x="191" y="270"/>
                    <a:pt x="204" y="300"/>
                  </a:cubicBezTo>
                  <a:cubicBezTo>
                    <a:pt x="184" y="333"/>
                    <a:pt x="131" y="309"/>
                    <a:pt x="96" y="324"/>
                  </a:cubicBezTo>
                  <a:cubicBezTo>
                    <a:pt x="101" y="357"/>
                    <a:pt x="179" y="319"/>
                    <a:pt x="200" y="344"/>
                  </a:cubicBezTo>
                  <a:cubicBezTo>
                    <a:pt x="191" y="384"/>
                    <a:pt x="135" y="360"/>
                    <a:pt x="108" y="376"/>
                  </a:cubicBezTo>
                  <a:cubicBezTo>
                    <a:pt x="96" y="398"/>
                    <a:pt x="143" y="391"/>
                    <a:pt x="144" y="412"/>
                  </a:cubicBezTo>
                  <a:cubicBezTo>
                    <a:pt x="139" y="437"/>
                    <a:pt x="94" y="414"/>
                    <a:pt x="80" y="408"/>
                  </a:cubicBezTo>
                  <a:cubicBezTo>
                    <a:pt x="62" y="361"/>
                    <a:pt x="50" y="267"/>
                    <a:pt x="68" y="220"/>
                  </a:cubicBezTo>
                  <a:cubicBezTo>
                    <a:pt x="42" y="220"/>
                    <a:pt x="11" y="224"/>
                    <a:pt x="0" y="208"/>
                  </a:cubicBezTo>
                  <a:cubicBezTo>
                    <a:pt x="3" y="184"/>
                    <a:pt x="33" y="186"/>
                    <a:pt x="48" y="184"/>
                  </a:cubicBezTo>
                  <a:cubicBezTo>
                    <a:pt x="97" y="180"/>
                    <a:pt x="159" y="189"/>
                    <a:pt x="212" y="184"/>
                  </a:cubicBezTo>
                  <a:cubicBezTo>
                    <a:pt x="228" y="133"/>
                    <a:pt x="200" y="38"/>
                    <a:pt x="228" y="0"/>
                  </a:cubicBezTo>
                  <a:cubicBezTo>
                    <a:pt x="281" y="31"/>
                    <a:pt x="235" y="143"/>
                    <a:pt x="252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3070392" y="4578150"/>
              <a:ext cx="393427" cy="414848"/>
            </a:xfrm>
            <a:custGeom>
              <a:avLst/>
              <a:gdLst>
                <a:gd name="T0" fmla="*/ 52 w 164"/>
                <a:gd name="T1" fmla="*/ 128 h 170"/>
                <a:gd name="T2" fmla="*/ 72 w 164"/>
                <a:gd name="T3" fmla="*/ 104 h 170"/>
                <a:gd name="T4" fmla="*/ 0 w 164"/>
                <a:gd name="T5" fmla="*/ 84 h 170"/>
                <a:gd name="T6" fmla="*/ 96 w 164"/>
                <a:gd name="T7" fmla="*/ 72 h 170"/>
                <a:gd name="T8" fmla="*/ 0 w 164"/>
                <a:gd name="T9" fmla="*/ 48 h 170"/>
                <a:gd name="T10" fmla="*/ 0 w 164"/>
                <a:gd name="T11" fmla="*/ 28 h 170"/>
                <a:gd name="T12" fmla="*/ 88 w 164"/>
                <a:gd name="T13" fmla="*/ 24 h 170"/>
                <a:gd name="T14" fmla="*/ 104 w 164"/>
                <a:gd name="T15" fmla="*/ 0 h 170"/>
                <a:gd name="T16" fmla="*/ 52 w 164"/>
                <a:gd name="T17" fmla="*/ 12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70">
                  <a:moveTo>
                    <a:pt x="52" y="128"/>
                  </a:moveTo>
                  <a:cubicBezTo>
                    <a:pt x="48" y="109"/>
                    <a:pt x="71" y="117"/>
                    <a:pt x="72" y="104"/>
                  </a:cubicBezTo>
                  <a:cubicBezTo>
                    <a:pt x="38" y="100"/>
                    <a:pt x="5" y="119"/>
                    <a:pt x="0" y="84"/>
                  </a:cubicBezTo>
                  <a:cubicBezTo>
                    <a:pt x="23" y="67"/>
                    <a:pt x="77" y="83"/>
                    <a:pt x="96" y="72"/>
                  </a:cubicBezTo>
                  <a:cubicBezTo>
                    <a:pt x="87" y="30"/>
                    <a:pt x="36" y="72"/>
                    <a:pt x="0" y="48"/>
                  </a:cubicBezTo>
                  <a:cubicBezTo>
                    <a:pt x="0" y="42"/>
                    <a:pt x="0" y="35"/>
                    <a:pt x="0" y="28"/>
                  </a:cubicBezTo>
                  <a:cubicBezTo>
                    <a:pt x="22" y="19"/>
                    <a:pt x="60" y="26"/>
                    <a:pt x="88" y="24"/>
                  </a:cubicBezTo>
                  <a:cubicBezTo>
                    <a:pt x="99" y="21"/>
                    <a:pt x="99" y="8"/>
                    <a:pt x="104" y="0"/>
                  </a:cubicBezTo>
                  <a:cubicBezTo>
                    <a:pt x="164" y="29"/>
                    <a:pt x="115" y="170"/>
                    <a:pt x="52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2555287" y="4594621"/>
              <a:ext cx="351853" cy="346908"/>
            </a:xfrm>
            <a:custGeom>
              <a:avLst/>
              <a:gdLst>
                <a:gd name="T0" fmla="*/ 55 w 147"/>
                <a:gd name="T1" fmla="*/ 25 h 142"/>
                <a:gd name="T2" fmla="*/ 147 w 147"/>
                <a:gd name="T3" fmla="*/ 45 h 142"/>
                <a:gd name="T4" fmla="*/ 47 w 147"/>
                <a:gd name="T5" fmla="*/ 61 h 142"/>
                <a:gd name="T6" fmla="*/ 147 w 147"/>
                <a:gd name="T7" fmla="*/ 93 h 142"/>
                <a:gd name="T8" fmla="*/ 75 w 147"/>
                <a:gd name="T9" fmla="*/ 97 h 142"/>
                <a:gd name="T10" fmla="*/ 91 w 147"/>
                <a:gd name="T11" fmla="*/ 125 h 142"/>
                <a:gd name="T12" fmla="*/ 23 w 147"/>
                <a:gd name="T13" fmla="*/ 1 h 142"/>
                <a:gd name="T14" fmla="*/ 55 w 147"/>
                <a:gd name="T15" fmla="*/ 2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2">
                  <a:moveTo>
                    <a:pt x="55" y="25"/>
                  </a:moveTo>
                  <a:cubicBezTo>
                    <a:pt x="95" y="32"/>
                    <a:pt x="142" y="2"/>
                    <a:pt x="147" y="45"/>
                  </a:cubicBezTo>
                  <a:cubicBezTo>
                    <a:pt x="115" y="59"/>
                    <a:pt x="72" y="38"/>
                    <a:pt x="47" y="61"/>
                  </a:cubicBezTo>
                  <a:cubicBezTo>
                    <a:pt x="65" y="96"/>
                    <a:pt x="137" y="41"/>
                    <a:pt x="147" y="93"/>
                  </a:cubicBezTo>
                  <a:cubicBezTo>
                    <a:pt x="131" y="102"/>
                    <a:pt x="96" y="105"/>
                    <a:pt x="75" y="97"/>
                  </a:cubicBezTo>
                  <a:cubicBezTo>
                    <a:pt x="76" y="111"/>
                    <a:pt x="103" y="112"/>
                    <a:pt x="91" y="125"/>
                  </a:cubicBezTo>
                  <a:cubicBezTo>
                    <a:pt x="13" y="142"/>
                    <a:pt x="0" y="48"/>
                    <a:pt x="23" y="1"/>
                  </a:cubicBezTo>
                  <a:cubicBezTo>
                    <a:pt x="44" y="0"/>
                    <a:pt x="44" y="18"/>
                    <a:pt x="5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1845497" y="4004775"/>
              <a:ext cx="2282483" cy="2321296"/>
            </a:xfrm>
            <a:prstGeom prst="ellipse">
              <a:avLst/>
            </a:prstGeom>
            <a:noFill/>
            <a:ln w="30163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3341126" y="4346536"/>
              <a:ext cx="43601" cy="53529"/>
            </a:xfrm>
            <a:custGeom>
              <a:avLst/>
              <a:gdLst>
                <a:gd name="T0" fmla="*/ 15 w 18"/>
                <a:gd name="T1" fmla="*/ 0 h 22"/>
                <a:gd name="T2" fmla="*/ 10 w 18"/>
                <a:gd name="T3" fmla="*/ 22 h 22"/>
                <a:gd name="T4" fmla="*/ 15 w 1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cubicBezTo>
                    <a:pt x="15" y="6"/>
                    <a:pt x="18" y="18"/>
                    <a:pt x="10" y="22"/>
                  </a:cubicBezTo>
                  <a:cubicBezTo>
                    <a:pt x="0" y="18"/>
                    <a:pt x="9" y="4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3300567" y="4407270"/>
              <a:ext cx="196713" cy="146175"/>
            </a:xfrm>
            <a:custGeom>
              <a:avLst/>
              <a:gdLst>
                <a:gd name="T0" fmla="*/ 60 w 82"/>
                <a:gd name="T1" fmla="*/ 9 h 60"/>
                <a:gd name="T2" fmla="*/ 60 w 82"/>
                <a:gd name="T3" fmla="*/ 17 h 60"/>
                <a:gd name="T4" fmla="*/ 79 w 82"/>
                <a:gd name="T5" fmla="*/ 31 h 60"/>
                <a:gd name="T6" fmla="*/ 59 w 82"/>
                <a:gd name="T7" fmla="*/ 25 h 60"/>
                <a:gd name="T8" fmla="*/ 39 w 82"/>
                <a:gd name="T9" fmla="*/ 57 h 60"/>
                <a:gd name="T10" fmla="*/ 28 w 82"/>
                <a:gd name="T11" fmla="*/ 41 h 60"/>
                <a:gd name="T12" fmla="*/ 20 w 82"/>
                <a:gd name="T13" fmla="*/ 25 h 60"/>
                <a:gd name="T14" fmla="*/ 41 w 82"/>
                <a:gd name="T15" fmla="*/ 47 h 60"/>
                <a:gd name="T16" fmla="*/ 54 w 82"/>
                <a:gd name="T17" fmla="*/ 23 h 60"/>
                <a:gd name="T18" fmla="*/ 24 w 82"/>
                <a:gd name="T19" fmla="*/ 15 h 60"/>
                <a:gd name="T20" fmla="*/ 3 w 82"/>
                <a:gd name="T21" fmla="*/ 0 h 60"/>
                <a:gd name="T22" fmla="*/ 57 w 82"/>
                <a:gd name="T23" fmla="*/ 17 h 60"/>
                <a:gd name="T24" fmla="*/ 60 w 82"/>
                <a:gd name="T2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60">
                  <a:moveTo>
                    <a:pt x="60" y="9"/>
                  </a:moveTo>
                  <a:cubicBezTo>
                    <a:pt x="61" y="11"/>
                    <a:pt x="61" y="14"/>
                    <a:pt x="60" y="17"/>
                  </a:cubicBezTo>
                  <a:cubicBezTo>
                    <a:pt x="69" y="23"/>
                    <a:pt x="82" y="17"/>
                    <a:pt x="79" y="31"/>
                  </a:cubicBezTo>
                  <a:cubicBezTo>
                    <a:pt x="74" y="34"/>
                    <a:pt x="65" y="25"/>
                    <a:pt x="59" y="25"/>
                  </a:cubicBezTo>
                  <a:cubicBezTo>
                    <a:pt x="56" y="34"/>
                    <a:pt x="49" y="60"/>
                    <a:pt x="39" y="57"/>
                  </a:cubicBezTo>
                  <a:cubicBezTo>
                    <a:pt x="33" y="56"/>
                    <a:pt x="30" y="45"/>
                    <a:pt x="28" y="41"/>
                  </a:cubicBezTo>
                  <a:cubicBezTo>
                    <a:pt x="24" y="35"/>
                    <a:pt x="20" y="29"/>
                    <a:pt x="20" y="25"/>
                  </a:cubicBezTo>
                  <a:cubicBezTo>
                    <a:pt x="26" y="32"/>
                    <a:pt x="32" y="41"/>
                    <a:pt x="41" y="47"/>
                  </a:cubicBezTo>
                  <a:cubicBezTo>
                    <a:pt x="48" y="42"/>
                    <a:pt x="49" y="31"/>
                    <a:pt x="54" y="23"/>
                  </a:cubicBezTo>
                  <a:cubicBezTo>
                    <a:pt x="44" y="15"/>
                    <a:pt x="34" y="15"/>
                    <a:pt x="24" y="15"/>
                  </a:cubicBezTo>
                  <a:cubicBezTo>
                    <a:pt x="12" y="13"/>
                    <a:pt x="0" y="16"/>
                    <a:pt x="3" y="0"/>
                  </a:cubicBezTo>
                  <a:cubicBezTo>
                    <a:pt x="18" y="6"/>
                    <a:pt x="39" y="9"/>
                    <a:pt x="57" y="17"/>
                  </a:cubicBezTo>
                  <a:cubicBezTo>
                    <a:pt x="58" y="14"/>
                    <a:pt x="57" y="11"/>
                    <a:pt x="6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30"/>
            <p:cNvSpPr>
              <a:spLocks noEditPoints="1"/>
            </p:cNvSpPr>
            <p:nvPr/>
          </p:nvSpPr>
          <p:spPr bwMode="auto">
            <a:xfrm>
              <a:off x="3413119" y="4255948"/>
              <a:ext cx="189615" cy="185292"/>
            </a:xfrm>
            <a:custGeom>
              <a:avLst/>
              <a:gdLst>
                <a:gd name="T0" fmla="*/ 51 w 79"/>
                <a:gd name="T1" fmla="*/ 0 h 76"/>
                <a:gd name="T2" fmla="*/ 58 w 79"/>
                <a:gd name="T3" fmla="*/ 14 h 76"/>
                <a:gd name="T4" fmla="*/ 47 w 79"/>
                <a:gd name="T5" fmla="*/ 18 h 76"/>
                <a:gd name="T6" fmla="*/ 53 w 79"/>
                <a:gd name="T7" fmla="*/ 31 h 76"/>
                <a:gd name="T8" fmla="*/ 48 w 79"/>
                <a:gd name="T9" fmla="*/ 29 h 76"/>
                <a:gd name="T10" fmla="*/ 49 w 79"/>
                <a:gd name="T11" fmla="*/ 38 h 76"/>
                <a:gd name="T12" fmla="*/ 69 w 79"/>
                <a:gd name="T13" fmla="*/ 19 h 76"/>
                <a:gd name="T14" fmla="*/ 62 w 79"/>
                <a:gd name="T15" fmla="*/ 16 h 76"/>
                <a:gd name="T16" fmla="*/ 79 w 79"/>
                <a:gd name="T17" fmla="*/ 19 h 76"/>
                <a:gd name="T18" fmla="*/ 48 w 79"/>
                <a:gd name="T19" fmla="*/ 47 h 76"/>
                <a:gd name="T20" fmla="*/ 70 w 79"/>
                <a:gd name="T21" fmla="*/ 56 h 76"/>
                <a:gd name="T22" fmla="*/ 20 w 79"/>
                <a:gd name="T23" fmla="*/ 58 h 76"/>
                <a:gd name="T24" fmla="*/ 36 w 79"/>
                <a:gd name="T25" fmla="*/ 65 h 76"/>
                <a:gd name="T26" fmla="*/ 14 w 79"/>
                <a:gd name="T27" fmla="*/ 70 h 76"/>
                <a:gd name="T28" fmla="*/ 32 w 79"/>
                <a:gd name="T29" fmla="*/ 66 h 76"/>
                <a:gd name="T30" fmla="*/ 14 w 79"/>
                <a:gd name="T31" fmla="*/ 59 h 76"/>
                <a:gd name="T32" fmla="*/ 32 w 79"/>
                <a:gd name="T33" fmla="*/ 56 h 76"/>
                <a:gd name="T34" fmla="*/ 34 w 79"/>
                <a:gd name="T35" fmla="*/ 51 h 76"/>
                <a:gd name="T36" fmla="*/ 0 w 79"/>
                <a:gd name="T37" fmla="*/ 40 h 76"/>
                <a:gd name="T38" fmla="*/ 2 w 79"/>
                <a:gd name="T39" fmla="*/ 34 h 76"/>
                <a:gd name="T40" fmla="*/ 11 w 79"/>
                <a:gd name="T41" fmla="*/ 15 h 76"/>
                <a:gd name="T42" fmla="*/ 3 w 79"/>
                <a:gd name="T43" fmla="*/ 41 h 76"/>
                <a:gd name="T44" fmla="*/ 31 w 79"/>
                <a:gd name="T45" fmla="*/ 47 h 76"/>
                <a:gd name="T46" fmla="*/ 31 w 79"/>
                <a:gd name="T47" fmla="*/ 38 h 76"/>
                <a:gd name="T48" fmla="*/ 14 w 79"/>
                <a:gd name="T49" fmla="*/ 38 h 76"/>
                <a:gd name="T50" fmla="*/ 29 w 79"/>
                <a:gd name="T51" fmla="*/ 34 h 76"/>
                <a:gd name="T52" fmla="*/ 21 w 79"/>
                <a:gd name="T53" fmla="*/ 26 h 76"/>
                <a:gd name="T54" fmla="*/ 27 w 79"/>
                <a:gd name="T55" fmla="*/ 1 h 76"/>
                <a:gd name="T56" fmla="*/ 30 w 79"/>
                <a:gd name="T57" fmla="*/ 20 h 76"/>
                <a:gd name="T58" fmla="*/ 38 w 79"/>
                <a:gd name="T59" fmla="*/ 19 h 76"/>
                <a:gd name="T60" fmla="*/ 39 w 79"/>
                <a:gd name="T61" fmla="*/ 14 h 76"/>
                <a:gd name="T62" fmla="*/ 51 w 79"/>
                <a:gd name="T63" fmla="*/ 7 h 76"/>
                <a:gd name="T64" fmla="*/ 51 w 79"/>
                <a:gd name="T65" fmla="*/ 0 h 76"/>
                <a:gd name="T66" fmla="*/ 29 w 79"/>
                <a:gd name="T67" fmla="*/ 27 h 76"/>
                <a:gd name="T68" fmla="*/ 33 w 79"/>
                <a:gd name="T69" fmla="*/ 33 h 76"/>
                <a:gd name="T70" fmla="*/ 42 w 79"/>
                <a:gd name="T71" fmla="*/ 26 h 76"/>
                <a:gd name="T72" fmla="*/ 43 w 79"/>
                <a:gd name="T73" fmla="*/ 34 h 76"/>
                <a:gd name="T74" fmla="*/ 34 w 79"/>
                <a:gd name="T75" fmla="*/ 36 h 76"/>
                <a:gd name="T76" fmla="*/ 37 w 79"/>
                <a:gd name="T77" fmla="*/ 46 h 76"/>
                <a:gd name="T78" fmla="*/ 42 w 79"/>
                <a:gd name="T79" fmla="*/ 47 h 76"/>
                <a:gd name="T80" fmla="*/ 46 w 79"/>
                <a:gd name="T81" fmla="*/ 41 h 76"/>
                <a:gd name="T82" fmla="*/ 44 w 79"/>
                <a:gd name="T83" fmla="*/ 37 h 76"/>
                <a:gd name="T84" fmla="*/ 40 w 79"/>
                <a:gd name="T85" fmla="*/ 37 h 76"/>
                <a:gd name="T86" fmla="*/ 47 w 79"/>
                <a:gd name="T87" fmla="*/ 28 h 76"/>
                <a:gd name="T88" fmla="*/ 29 w 79"/>
                <a:gd name="T89" fmla="*/ 27 h 76"/>
                <a:gd name="T90" fmla="*/ 36 w 79"/>
                <a:gd name="T91" fmla="*/ 56 h 76"/>
                <a:gd name="T92" fmla="*/ 48 w 79"/>
                <a:gd name="T93" fmla="*/ 55 h 76"/>
                <a:gd name="T94" fmla="*/ 58 w 79"/>
                <a:gd name="T95" fmla="*/ 53 h 76"/>
                <a:gd name="T96" fmla="*/ 36 w 79"/>
                <a:gd name="T97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76">
                  <a:moveTo>
                    <a:pt x="51" y="0"/>
                  </a:moveTo>
                  <a:cubicBezTo>
                    <a:pt x="56" y="4"/>
                    <a:pt x="57" y="9"/>
                    <a:pt x="58" y="14"/>
                  </a:cubicBezTo>
                  <a:cubicBezTo>
                    <a:pt x="55" y="18"/>
                    <a:pt x="51" y="16"/>
                    <a:pt x="47" y="18"/>
                  </a:cubicBezTo>
                  <a:cubicBezTo>
                    <a:pt x="51" y="21"/>
                    <a:pt x="56" y="24"/>
                    <a:pt x="53" y="31"/>
                  </a:cubicBezTo>
                  <a:cubicBezTo>
                    <a:pt x="51" y="32"/>
                    <a:pt x="49" y="29"/>
                    <a:pt x="48" y="29"/>
                  </a:cubicBezTo>
                  <a:cubicBezTo>
                    <a:pt x="46" y="33"/>
                    <a:pt x="49" y="35"/>
                    <a:pt x="49" y="38"/>
                  </a:cubicBezTo>
                  <a:cubicBezTo>
                    <a:pt x="56" y="34"/>
                    <a:pt x="63" y="29"/>
                    <a:pt x="69" y="19"/>
                  </a:cubicBezTo>
                  <a:cubicBezTo>
                    <a:pt x="67" y="18"/>
                    <a:pt x="64" y="19"/>
                    <a:pt x="62" y="16"/>
                  </a:cubicBezTo>
                  <a:cubicBezTo>
                    <a:pt x="67" y="16"/>
                    <a:pt x="73" y="17"/>
                    <a:pt x="79" y="19"/>
                  </a:cubicBezTo>
                  <a:cubicBezTo>
                    <a:pt x="76" y="35"/>
                    <a:pt x="58" y="37"/>
                    <a:pt x="48" y="47"/>
                  </a:cubicBezTo>
                  <a:cubicBezTo>
                    <a:pt x="54" y="51"/>
                    <a:pt x="67" y="47"/>
                    <a:pt x="70" y="56"/>
                  </a:cubicBezTo>
                  <a:cubicBezTo>
                    <a:pt x="56" y="64"/>
                    <a:pt x="37" y="57"/>
                    <a:pt x="20" y="58"/>
                  </a:cubicBezTo>
                  <a:cubicBezTo>
                    <a:pt x="23" y="60"/>
                    <a:pt x="30" y="60"/>
                    <a:pt x="36" y="65"/>
                  </a:cubicBezTo>
                  <a:cubicBezTo>
                    <a:pt x="36" y="76"/>
                    <a:pt x="22" y="72"/>
                    <a:pt x="14" y="70"/>
                  </a:cubicBezTo>
                  <a:cubicBezTo>
                    <a:pt x="20" y="69"/>
                    <a:pt x="27" y="70"/>
                    <a:pt x="32" y="66"/>
                  </a:cubicBezTo>
                  <a:cubicBezTo>
                    <a:pt x="28" y="62"/>
                    <a:pt x="18" y="66"/>
                    <a:pt x="14" y="59"/>
                  </a:cubicBezTo>
                  <a:cubicBezTo>
                    <a:pt x="19" y="53"/>
                    <a:pt x="26" y="57"/>
                    <a:pt x="32" y="56"/>
                  </a:cubicBezTo>
                  <a:cubicBezTo>
                    <a:pt x="32" y="54"/>
                    <a:pt x="33" y="53"/>
                    <a:pt x="34" y="51"/>
                  </a:cubicBezTo>
                  <a:cubicBezTo>
                    <a:pt x="24" y="50"/>
                    <a:pt x="7" y="51"/>
                    <a:pt x="0" y="40"/>
                  </a:cubicBezTo>
                  <a:cubicBezTo>
                    <a:pt x="4" y="40"/>
                    <a:pt x="2" y="36"/>
                    <a:pt x="2" y="34"/>
                  </a:cubicBezTo>
                  <a:cubicBezTo>
                    <a:pt x="7" y="30"/>
                    <a:pt x="10" y="21"/>
                    <a:pt x="11" y="15"/>
                  </a:cubicBezTo>
                  <a:cubicBezTo>
                    <a:pt x="13" y="21"/>
                    <a:pt x="12" y="37"/>
                    <a:pt x="3" y="41"/>
                  </a:cubicBezTo>
                  <a:cubicBezTo>
                    <a:pt x="12" y="46"/>
                    <a:pt x="22" y="43"/>
                    <a:pt x="31" y="47"/>
                  </a:cubicBezTo>
                  <a:cubicBezTo>
                    <a:pt x="32" y="43"/>
                    <a:pt x="29" y="41"/>
                    <a:pt x="31" y="38"/>
                  </a:cubicBezTo>
                  <a:cubicBezTo>
                    <a:pt x="25" y="36"/>
                    <a:pt x="17" y="45"/>
                    <a:pt x="14" y="38"/>
                  </a:cubicBezTo>
                  <a:cubicBezTo>
                    <a:pt x="19" y="36"/>
                    <a:pt x="25" y="37"/>
                    <a:pt x="29" y="34"/>
                  </a:cubicBezTo>
                  <a:cubicBezTo>
                    <a:pt x="29" y="29"/>
                    <a:pt x="24" y="28"/>
                    <a:pt x="21" y="26"/>
                  </a:cubicBezTo>
                  <a:cubicBezTo>
                    <a:pt x="26" y="18"/>
                    <a:pt x="28" y="9"/>
                    <a:pt x="27" y="1"/>
                  </a:cubicBezTo>
                  <a:cubicBezTo>
                    <a:pt x="32" y="6"/>
                    <a:pt x="32" y="13"/>
                    <a:pt x="30" y="20"/>
                  </a:cubicBezTo>
                  <a:cubicBezTo>
                    <a:pt x="33" y="22"/>
                    <a:pt x="35" y="19"/>
                    <a:pt x="38" y="19"/>
                  </a:cubicBezTo>
                  <a:cubicBezTo>
                    <a:pt x="40" y="16"/>
                    <a:pt x="36" y="15"/>
                    <a:pt x="39" y="14"/>
                  </a:cubicBezTo>
                  <a:cubicBezTo>
                    <a:pt x="43" y="17"/>
                    <a:pt x="49" y="11"/>
                    <a:pt x="51" y="7"/>
                  </a:cubicBezTo>
                  <a:cubicBezTo>
                    <a:pt x="52" y="4"/>
                    <a:pt x="50" y="3"/>
                    <a:pt x="51" y="0"/>
                  </a:cubicBezTo>
                  <a:close/>
                  <a:moveTo>
                    <a:pt x="29" y="27"/>
                  </a:moveTo>
                  <a:cubicBezTo>
                    <a:pt x="32" y="28"/>
                    <a:pt x="31" y="31"/>
                    <a:pt x="33" y="33"/>
                  </a:cubicBezTo>
                  <a:cubicBezTo>
                    <a:pt x="37" y="33"/>
                    <a:pt x="38" y="25"/>
                    <a:pt x="42" y="26"/>
                  </a:cubicBezTo>
                  <a:cubicBezTo>
                    <a:pt x="43" y="28"/>
                    <a:pt x="44" y="31"/>
                    <a:pt x="43" y="34"/>
                  </a:cubicBezTo>
                  <a:cubicBezTo>
                    <a:pt x="40" y="34"/>
                    <a:pt x="36" y="32"/>
                    <a:pt x="34" y="36"/>
                  </a:cubicBezTo>
                  <a:cubicBezTo>
                    <a:pt x="37" y="39"/>
                    <a:pt x="36" y="43"/>
                    <a:pt x="37" y="46"/>
                  </a:cubicBezTo>
                  <a:cubicBezTo>
                    <a:pt x="39" y="45"/>
                    <a:pt x="41" y="46"/>
                    <a:pt x="42" y="47"/>
                  </a:cubicBezTo>
                  <a:cubicBezTo>
                    <a:pt x="43" y="44"/>
                    <a:pt x="47" y="44"/>
                    <a:pt x="46" y="41"/>
                  </a:cubicBezTo>
                  <a:cubicBezTo>
                    <a:pt x="44" y="42"/>
                    <a:pt x="43" y="39"/>
                    <a:pt x="44" y="37"/>
                  </a:cubicBezTo>
                  <a:cubicBezTo>
                    <a:pt x="42" y="36"/>
                    <a:pt x="41" y="39"/>
                    <a:pt x="40" y="37"/>
                  </a:cubicBezTo>
                  <a:cubicBezTo>
                    <a:pt x="43" y="36"/>
                    <a:pt x="45" y="32"/>
                    <a:pt x="47" y="28"/>
                  </a:cubicBezTo>
                  <a:cubicBezTo>
                    <a:pt x="42" y="21"/>
                    <a:pt x="35" y="19"/>
                    <a:pt x="29" y="27"/>
                  </a:cubicBezTo>
                  <a:close/>
                  <a:moveTo>
                    <a:pt x="36" y="56"/>
                  </a:moveTo>
                  <a:cubicBezTo>
                    <a:pt x="40" y="58"/>
                    <a:pt x="44" y="56"/>
                    <a:pt x="48" y="55"/>
                  </a:cubicBezTo>
                  <a:cubicBezTo>
                    <a:pt x="52" y="55"/>
                    <a:pt x="58" y="56"/>
                    <a:pt x="58" y="53"/>
                  </a:cubicBezTo>
                  <a:cubicBezTo>
                    <a:pt x="50" y="52"/>
                    <a:pt x="42" y="49"/>
                    <a:pt x="3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022735" y="4150950"/>
              <a:ext cx="189615" cy="195586"/>
            </a:xfrm>
            <a:custGeom>
              <a:avLst/>
              <a:gdLst>
                <a:gd name="T0" fmla="*/ 55 w 79"/>
                <a:gd name="T1" fmla="*/ 0 h 80"/>
                <a:gd name="T2" fmla="*/ 52 w 79"/>
                <a:gd name="T3" fmla="*/ 36 h 80"/>
                <a:gd name="T4" fmla="*/ 79 w 79"/>
                <a:gd name="T5" fmla="*/ 30 h 80"/>
                <a:gd name="T6" fmla="*/ 49 w 79"/>
                <a:gd name="T7" fmla="*/ 43 h 80"/>
                <a:gd name="T8" fmla="*/ 55 w 79"/>
                <a:gd name="T9" fmla="*/ 56 h 80"/>
                <a:gd name="T10" fmla="*/ 62 w 79"/>
                <a:gd name="T11" fmla="*/ 69 h 80"/>
                <a:gd name="T12" fmla="*/ 73 w 79"/>
                <a:gd name="T13" fmla="*/ 80 h 80"/>
                <a:gd name="T14" fmla="*/ 58 w 79"/>
                <a:gd name="T15" fmla="*/ 78 h 80"/>
                <a:gd name="T16" fmla="*/ 47 w 79"/>
                <a:gd name="T17" fmla="*/ 47 h 80"/>
                <a:gd name="T18" fmla="*/ 0 w 79"/>
                <a:gd name="T19" fmla="*/ 67 h 80"/>
                <a:gd name="T20" fmla="*/ 7 w 79"/>
                <a:gd name="T21" fmla="*/ 66 h 80"/>
                <a:gd name="T22" fmla="*/ 42 w 79"/>
                <a:gd name="T23" fmla="*/ 40 h 80"/>
                <a:gd name="T24" fmla="*/ 12 w 79"/>
                <a:gd name="T25" fmla="*/ 40 h 80"/>
                <a:gd name="T26" fmla="*/ 44 w 79"/>
                <a:gd name="T27" fmla="*/ 38 h 80"/>
                <a:gd name="T28" fmla="*/ 55 w 79"/>
                <a:gd name="T2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80">
                  <a:moveTo>
                    <a:pt x="55" y="0"/>
                  </a:moveTo>
                  <a:cubicBezTo>
                    <a:pt x="73" y="7"/>
                    <a:pt x="55" y="21"/>
                    <a:pt x="52" y="36"/>
                  </a:cubicBezTo>
                  <a:cubicBezTo>
                    <a:pt x="63" y="36"/>
                    <a:pt x="69" y="26"/>
                    <a:pt x="79" y="30"/>
                  </a:cubicBezTo>
                  <a:cubicBezTo>
                    <a:pt x="74" y="35"/>
                    <a:pt x="50" y="33"/>
                    <a:pt x="49" y="43"/>
                  </a:cubicBezTo>
                  <a:cubicBezTo>
                    <a:pt x="49" y="46"/>
                    <a:pt x="53" y="53"/>
                    <a:pt x="55" y="56"/>
                  </a:cubicBezTo>
                  <a:cubicBezTo>
                    <a:pt x="57" y="61"/>
                    <a:pt x="60" y="66"/>
                    <a:pt x="62" y="69"/>
                  </a:cubicBezTo>
                  <a:cubicBezTo>
                    <a:pt x="65" y="73"/>
                    <a:pt x="72" y="75"/>
                    <a:pt x="73" y="80"/>
                  </a:cubicBezTo>
                  <a:cubicBezTo>
                    <a:pt x="68" y="78"/>
                    <a:pt x="63" y="77"/>
                    <a:pt x="58" y="78"/>
                  </a:cubicBezTo>
                  <a:cubicBezTo>
                    <a:pt x="52" y="69"/>
                    <a:pt x="51" y="58"/>
                    <a:pt x="47" y="47"/>
                  </a:cubicBezTo>
                  <a:cubicBezTo>
                    <a:pt x="36" y="61"/>
                    <a:pt x="23" y="74"/>
                    <a:pt x="0" y="67"/>
                  </a:cubicBezTo>
                  <a:cubicBezTo>
                    <a:pt x="1" y="64"/>
                    <a:pt x="5" y="66"/>
                    <a:pt x="7" y="66"/>
                  </a:cubicBezTo>
                  <a:cubicBezTo>
                    <a:pt x="23" y="65"/>
                    <a:pt x="35" y="54"/>
                    <a:pt x="42" y="40"/>
                  </a:cubicBezTo>
                  <a:cubicBezTo>
                    <a:pt x="32" y="38"/>
                    <a:pt x="15" y="56"/>
                    <a:pt x="12" y="40"/>
                  </a:cubicBezTo>
                  <a:cubicBezTo>
                    <a:pt x="22" y="43"/>
                    <a:pt x="33" y="38"/>
                    <a:pt x="44" y="38"/>
                  </a:cubicBezTo>
                  <a:cubicBezTo>
                    <a:pt x="50" y="29"/>
                    <a:pt x="55" y="1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2780392" y="4146832"/>
              <a:ext cx="81119" cy="182204"/>
            </a:xfrm>
            <a:custGeom>
              <a:avLst/>
              <a:gdLst>
                <a:gd name="T0" fmla="*/ 34 w 34"/>
                <a:gd name="T1" fmla="*/ 75 h 75"/>
                <a:gd name="T2" fmla="*/ 18 w 34"/>
                <a:gd name="T3" fmla="*/ 48 h 75"/>
                <a:gd name="T4" fmla="*/ 5 w 34"/>
                <a:gd name="T5" fmla="*/ 13 h 75"/>
                <a:gd name="T6" fmla="*/ 1 w 34"/>
                <a:gd name="T7" fmla="*/ 6 h 75"/>
                <a:gd name="T8" fmla="*/ 16 w 34"/>
                <a:gd name="T9" fmla="*/ 25 h 75"/>
                <a:gd name="T10" fmla="*/ 34 w 34"/>
                <a:gd name="T1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75">
                  <a:moveTo>
                    <a:pt x="34" y="75"/>
                  </a:moveTo>
                  <a:cubicBezTo>
                    <a:pt x="27" y="70"/>
                    <a:pt x="23" y="58"/>
                    <a:pt x="18" y="48"/>
                  </a:cubicBezTo>
                  <a:cubicBezTo>
                    <a:pt x="12" y="36"/>
                    <a:pt x="9" y="21"/>
                    <a:pt x="5" y="13"/>
                  </a:cubicBezTo>
                  <a:cubicBezTo>
                    <a:pt x="3" y="9"/>
                    <a:pt x="0" y="9"/>
                    <a:pt x="1" y="6"/>
                  </a:cubicBezTo>
                  <a:cubicBezTo>
                    <a:pt x="10" y="0"/>
                    <a:pt x="13" y="15"/>
                    <a:pt x="16" y="25"/>
                  </a:cubicBezTo>
                  <a:cubicBezTo>
                    <a:pt x="22" y="42"/>
                    <a:pt x="33" y="64"/>
                    <a:pt x="34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2715497" y="4216831"/>
              <a:ext cx="43601" cy="170880"/>
            </a:xfrm>
            <a:custGeom>
              <a:avLst/>
              <a:gdLst>
                <a:gd name="T0" fmla="*/ 2 w 18"/>
                <a:gd name="T1" fmla="*/ 2 h 70"/>
                <a:gd name="T2" fmla="*/ 9 w 18"/>
                <a:gd name="T3" fmla="*/ 2 h 70"/>
                <a:gd name="T4" fmla="*/ 13 w 18"/>
                <a:gd name="T5" fmla="*/ 52 h 70"/>
                <a:gd name="T6" fmla="*/ 0 w 18"/>
                <a:gd name="T7" fmla="*/ 62 h 70"/>
                <a:gd name="T8" fmla="*/ 7 w 18"/>
                <a:gd name="T9" fmla="*/ 59 h 70"/>
                <a:gd name="T10" fmla="*/ 2 w 18"/>
                <a:gd name="T11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70">
                  <a:moveTo>
                    <a:pt x="2" y="2"/>
                  </a:moveTo>
                  <a:cubicBezTo>
                    <a:pt x="5" y="0"/>
                    <a:pt x="7" y="1"/>
                    <a:pt x="9" y="2"/>
                  </a:cubicBezTo>
                  <a:cubicBezTo>
                    <a:pt x="11" y="16"/>
                    <a:pt x="18" y="38"/>
                    <a:pt x="13" y="52"/>
                  </a:cubicBezTo>
                  <a:cubicBezTo>
                    <a:pt x="12" y="57"/>
                    <a:pt x="7" y="70"/>
                    <a:pt x="0" y="62"/>
                  </a:cubicBezTo>
                  <a:cubicBezTo>
                    <a:pt x="3" y="63"/>
                    <a:pt x="6" y="61"/>
                    <a:pt x="7" y="59"/>
                  </a:cubicBezTo>
                  <a:cubicBezTo>
                    <a:pt x="15" y="52"/>
                    <a:pt x="9" y="1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2682035" y="4229184"/>
              <a:ext cx="50699" cy="92646"/>
            </a:xfrm>
            <a:custGeom>
              <a:avLst/>
              <a:gdLst>
                <a:gd name="T0" fmla="*/ 14 w 21"/>
                <a:gd name="T1" fmla="*/ 0 h 38"/>
                <a:gd name="T2" fmla="*/ 17 w 21"/>
                <a:gd name="T3" fmla="*/ 25 h 38"/>
                <a:gd name="T4" fmla="*/ 18 w 21"/>
                <a:gd name="T5" fmla="*/ 35 h 38"/>
                <a:gd name="T6" fmla="*/ 0 w 21"/>
                <a:gd name="T7" fmla="*/ 22 h 38"/>
                <a:gd name="T8" fmla="*/ 10 w 21"/>
                <a:gd name="T9" fmla="*/ 26 h 38"/>
                <a:gd name="T10" fmla="*/ 14 w 21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18" y="5"/>
                    <a:pt x="15" y="16"/>
                    <a:pt x="17" y="25"/>
                  </a:cubicBezTo>
                  <a:cubicBezTo>
                    <a:pt x="18" y="28"/>
                    <a:pt x="21" y="32"/>
                    <a:pt x="18" y="35"/>
                  </a:cubicBezTo>
                  <a:cubicBezTo>
                    <a:pt x="10" y="38"/>
                    <a:pt x="6" y="27"/>
                    <a:pt x="0" y="22"/>
                  </a:cubicBezTo>
                  <a:cubicBezTo>
                    <a:pt x="4" y="22"/>
                    <a:pt x="7" y="25"/>
                    <a:pt x="10" y="26"/>
                  </a:cubicBezTo>
                  <a:cubicBezTo>
                    <a:pt x="15" y="18"/>
                    <a:pt x="15" y="9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2759098" y="4207567"/>
              <a:ext cx="59825" cy="94705"/>
            </a:xfrm>
            <a:custGeom>
              <a:avLst/>
              <a:gdLst>
                <a:gd name="T0" fmla="*/ 0 w 25"/>
                <a:gd name="T1" fmla="*/ 3 h 39"/>
                <a:gd name="T2" fmla="*/ 9 w 25"/>
                <a:gd name="T3" fmla="*/ 8 h 39"/>
                <a:gd name="T4" fmla="*/ 12 w 25"/>
                <a:gd name="T5" fmla="*/ 0 h 39"/>
                <a:gd name="T6" fmla="*/ 19 w 25"/>
                <a:gd name="T7" fmla="*/ 10 h 39"/>
                <a:gd name="T8" fmla="*/ 10 w 25"/>
                <a:gd name="T9" fmla="*/ 10 h 39"/>
                <a:gd name="T10" fmla="*/ 18 w 25"/>
                <a:gd name="T11" fmla="*/ 39 h 39"/>
                <a:gd name="T12" fmla="*/ 11 w 25"/>
                <a:gd name="T13" fmla="*/ 36 h 39"/>
                <a:gd name="T14" fmla="*/ 0 w 25"/>
                <a:gd name="T15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9">
                  <a:moveTo>
                    <a:pt x="0" y="3"/>
                  </a:moveTo>
                  <a:cubicBezTo>
                    <a:pt x="4" y="3"/>
                    <a:pt x="7" y="3"/>
                    <a:pt x="9" y="8"/>
                  </a:cubicBezTo>
                  <a:cubicBezTo>
                    <a:pt x="14" y="7"/>
                    <a:pt x="12" y="3"/>
                    <a:pt x="12" y="0"/>
                  </a:cubicBezTo>
                  <a:cubicBezTo>
                    <a:pt x="13" y="2"/>
                    <a:pt x="17" y="8"/>
                    <a:pt x="19" y="10"/>
                  </a:cubicBezTo>
                  <a:cubicBezTo>
                    <a:pt x="15" y="11"/>
                    <a:pt x="12" y="12"/>
                    <a:pt x="10" y="10"/>
                  </a:cubicBezTo>
                  <a:cubicBezTo>
                    <a:pt x="8" y="19"/>
                    <a:pt x="25" y="31"/>
                    <a:pt x="18" y="39"/>
                  </a:cubicBezTo>
                  <a:cubicBezTo>
                    <a:pt x="15" y="39"/>
                    <a:pt x="13" y="38"/>
                    <a:pt x="11" y="36"/>
                  </a:cubicBezTo>
                  <a:cubicBezTo>
                    <a:pt x="10" y="26"/>
                    <a:pt x="6" y="1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2746931" y="4234331"/>
              <a:ext cx="21294" cy="44264"/>
            </a:xfrm>
            <a:custGeom>
              <a:avLst/>
              <a:gdLst>
                <a:gd name="T0" fmla="*/ 2 w 9"/>
                <a:gd name="T1" fmla="*/ 0 h 18"/>
                <a:gd name="T2" fmla="*/ 9 w 9"/>
                <a:gd name="T3" fmla="*/ 16 h 18"/>
                <a:gd name="T4" fmla="*/ 0 w 9"/>
                <a:gd name="T5" fmla="*/ 14 h 18"/>
                <a:gd name="T6" fmla="*/ 2 w 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2" y="0"/>
                  </a:moveTo>
                  <a:cubicBezTo>
                    <a:pt x="8" y="0"/>
                    <a:pt x="7" y="11"/>
                    <a:pt x="9" y="16"/>
                  </a:cubicBezTo>
                  <a:cubicBezTo>
                    <a:pt x="5" y="18"/>
                    <a:pt x="3" y="16"/>
                    <a:pt x="0" y="14"/>
                  </a:cubicBezTo>
                  <a:cubicBezTo>
                    <a:pt x="5" y="11"/>
                    <a:pt x="3" y="5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7"/>
            <p:cNvSpPr>
              <a:spLocks noEditPoints="1"/>
            </p:cNvSpPr>
            <p:nvPr/>
          </p:nvSpPr>
          <p:spPr bwMode="auto">
            <a:xfrm>
              <a:off x="2358574" y="4232272"/>
              <a:ext cx="146014" cy="326320"/>
            </a:xfrm>
            <a:custGeom>
              <a:avLst/>
              <a:gdLst>
                <a:gd name="T0" fmla="*/ 6 w 61"/>
                <a:gd name="T1" fmla="*/ 2 h 134"/>
                <a:gd name="T2" fmla="*/ 20 w 61"/>
                <a:gd name="T3" fmla="*/ 5 h 134"/>
                <a:gd name="T4" fmla="*/ 29 w 61"/>
                <a:gd name="T5" fmla="*/ 32 h 134"/>
                <a:gd name="T6" fmla="*/ 39 w 61"/>
                <a:gd name="T7" fmla="*/ 17 h 134"/>
                <a:gd name="T8" fmla="*/ 48 w 61"/>
                <a:gd name="T9" fmla="*/ 16 h 134"/>
                <a:gd name="T10" fmla="*/ 39 w 61"/>
                <a:gd name="T11" fmla="*/ 35 h 134"/>
                <a:gd name="T12" fmla="*/ 34 w 61"/>
                <a:gd name="T13" fmla="*/ 52 h 134"/>
                <a:gd name="T14" fmla="*/ 37 w 61"/>
                <a:gd name="T15" fmla="*/ 62 h 134"/>
                <a:gd name="T16" fmla="*/ 51 w 61"/>
                <a:gd name="T17" fmla="*/ 34 h 134"/>
                <a:gd name="T18" fmla="*/ 59 w 61"/>
                <a:gd name="T19" fmla="*/ 34 h 134"/>
                <a:gd name="T20" fmla="*/ 54 w 61"/>
                <a:gd name="T21" fmla="*/ 48 h 134"/>
                <a:gd name="T22" fmla="*/ 44 w 61"/>
                <a:gd name="T23" fmla="*/ 61 h 134"/>
                <a:gd name="T24" fmla="*/ 49 w 61"/>
                <a:gd name="T25" fmla="*/ 49 h 134"/>
                <a:gd name="T26" fmla="*/ 37 w 61"/>
                <a:gd name="T27" fmla="*/ 66 h 134"/>
                <a:gd name="T28" fmla="*/ 36 w 61"/>
                <a:gd name="T29" fmla="*/ 81 h 134"/>
                <a:gd name="T30" fmla="*/ 35 w 61"/>
                <a:gd name="T31" fmla="*/ 74 h 134"/>
                <a:gd name="T32" fmla="*/ 25 w 61"/>
                <a:gd name="T33" fmla="*/ 92 h 134"/>
                <a:gd name="T34" fmla="*/ 16 w 61"/>
                <a:gd name="T35" fmla="*/ 112 h 134"/>
                <a:gd name="T36" fmla="*/ 3 w 61"/>
                <a:gd name="T37" fmla="*/ 134 h 134"/>
                <a:gd name="T38" fmla="*/ 0 w 61"/>
                <a:gd name="T39" fmla="*/ 131 h 134"/>
                <a:gd name="T40" fmla="*/ 5 w 61"/>
                <a:gd name="T41" fmla="*/ 127 h 134"/>
                <a:gd name="T42" fmla="*/ 34 w 61"/>
                <a:gd name="T43" fmla="*/ 72 h 134"/>
                <a:gd name="T44" fmla="*/ 29 w 61"/>
                <a:gd name="T45" fmla="*/ 58 h 134"/>
                <a:gd name="T46" fmla="*/ 22 w 61"/>
                <a:gd name="T47" fmla="*/ 65 h 134"/>
                <a:gd name="T48" fmla="*/ 24 w 61"/>
                <a:gd name="T49" fmla="*/ 45 h 134"/>
                <a:gd name="T50" fmla="*/ 18 w 61"/>
                <a:gd name="T51" fmla="*/ 51 h 134"/>
                <a:gd name="T52" fmla="*/ 23 w 61"/>
                <a:gd name="T53" fmla="*/ 41 h 134"/>
                <a:gd name="T54" fmla="*/ 6 w 61"/>
                <a:gd name="T55" fmla="*/ 2 h 134"/>
                <a:gd name="T56" fmla="*/ 32 w 61"/>
                <a:gd name="T57" fmla="*/ 38 h 134"/>
                <a:gd name="T58" fmla="*/ 37 w 61"/>
                <a:gd name="T59" fmla="*/ 27 h 134"/>
                <a:gd name="T60" fmla="*/ 32 w 61"/>
                <a:gd name="T61" fmla="*/ 3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134">
                  <a:moveTo>
                    <a:pt x="6" y="2"/>
                  </a:moveTo>
                  <a:cubicBezTo>
                    <a:pt x="11" y="0"/>
                    <a:pt x="15" y="4"/>
                    <a:pt x="20" y="5"/>
                  </a:cubicBezTo>
                  <a:cubicBezTo>
                    <a:pt x="23" y="14"/>
                    <a:pt x="25" y="22"/>
                    <a:pt x="29" y="32"/>
                  </a:cubicBezTo>
                  <a:cubicBezTo>
                    <a:pt x="32" y="28"/>
                    <a:pt x="40" y="22"/>
                    <a:pt x="39" y="17"/>
                  </a:cubicBezTo>
                  <a:cubicBezTo>
                    <a:pt x="43" y="15"/>
                    <a:pt x="45" y="15"/>
                    <a:pt x="48" y="16"/>
                  </a:cubicBezTo>
                  <a:cubicBezTo>
                    <a:pt x="45" y="23"/>
                    <a:pt x="43" y="29"/>
                    <a:pt x="39" y="35"/>
                  </a:cubicBezTo>
                  <a:cubicBezTo>
                    <a:pt x="44" y="43"/>
                    <a:pt x="39" y="47"/>
                    <a:pt x="34" y="52"/>
                  </a:cubicBezTo>
                  <a:cubicBezTo>
                    <a:pt x="34" y="55"/>
                    <a:pt x="36" y="59"/>
                    <a:pt x="37" y="62"/>
                  </a:cubicBezTo>
                  <a:cubicBezTo>
                    <a:pt x="42" y="54"/>
                    <a:pt x="47" y="43"/>
                    <a:pt x="51" y="34"/>
                  </a:cubicBezTo>
                  <a:cubicBezTo>
                    <a:pt x="53" y="35"/>
                    <a:pt x="57" y="32"/>
                    <a:pt x="59" y="34"/>
                  </a:cubicBezTo>
                  <a:cubicBezTo>
                    <a:pt x="61" y="40"/>
                    <a:pt x="53" y="42"/>
                    <a:pt x="54" y="48"/>
                  </a:cubicBezTo>
                  <a:cubicBezTo>
                    <a:pt x="48" y="51"/>
                    <a:pt x="50" y="57"/>
                    <a:pt x="44" y="61"/>
                  </a:cubicBezTo>
                  <a:cubicBezTo>
                    <a:pt x="44" y="56"/>
                    <a:pt x="48" y="53"/>
                    <a:pt x="49" y="49"/>
                  </a:cubicBezTo>
                  <a:cubicBezTo>
                    <a:pt x="43" y="52"/>
                    <a:pt x="41" y="60"/>
                    <a:pt x="37" y="66"/>
                  </a:cubicBezTo>
                  <a:cubicBezTo>
                    <a:pt x="39" y="71"/>
                    <a:pt x="41" y="77"/>
                    <a:pt x="36" y="81"/>
                  </a:cubicBezTo>
                  <a:cubicBezTo>
                    <a:pt x="34" y="78"/>
                    <a:pt x="38" y="77"/>
                    <a:pt x="35" y="74"/>
                  </a:cubicBezTo>
                  <a:cubicBezTo>
                    <a:pt x="30" y="79"/>
                    <a:pt x="28" y="86"/>
                    <a:pt x="25" y="92"/>
                  </a:cubicBezTo>
                  <a:cubicBezTo>
                    <a:pt x="22" y="99"/>
                    <a:pt x="18" y="105"/>
                    <a:pt x="16" y="112"/>
                  </a:cubicBezTo>
                  <a:cubicBezTo>
                    <a:pt x="13" y="119"/>
                    <a:pt x="13" y="130"/>
                    <a:pt x="3" y="134"/>
                  </a:cubicBezTo>
                  <a:cubicBezTo>
                    <a:pt x="2" y="133"/>
                    <a:pt x="0" y="132"/>
                    <a:pt x="0" y="131"/>
                  </a:cubicBezTo>
                  <a:cubicBezTo>
                    <a:pt x="1" y="129"/>
                    <a:pt x="4" y="128"/>
                    <a:pt x="5" y="127"/>
                  </a:cubicBezTo>
                  <a:cubicBezTo>
                    <a:pt x="15" y="108"/>
                    <a:pt x="24" y="90"/>
                    <a:pt x="34" y="72"/>
                  </a:cubicBezTo>
                  <a:cubicBezTo>
                    <a:pt x="32" y="67"/>
                    <a:pt x="30" y="62"/>
                    <a:pt x="29" y="58"/>
                  </a:cubicBezTo>
                  <a:cubicBezTo>
                    <a:pt x="24" y="59"/>
                    <a:pt x="26" y="65"/>
                    <a:pt x="22" y="65"/>
                  </a:cubicBezTo>
                  <a:cubicBezTo>
                    <a:pt x="20" y="58"/>
                    <a:pt x="31" y="52"/>
                    <a:pt x="24" y="45"/>
                  </a:cubicBezTo>
                  <a:cubicBezTo>
                    <a:pt x="21" y="47"/>
                    <a:pt x="20" y="49"/>
                    <a:pt x="18" y="51"/>
                  </a:cubicBezTo>
                  <a:cubicBezTo>
                    <a:pt x="18" y="47"/>
                    <a:pt x="22" y="45"/>
                    <a:pt x="23" y="41"/>
                  </a:cubicBezTo>
                  <a:cubicBezTo>
                    <a:pt x="17" y="28"/>
                    <a:pt x="14" y="16"/>
                    <a:pt x="6" y="2"/>
                  </a:cubicBezTo>
                  <a:close/>
                  <a:moveTo>
                    <a:pt x="32" y="38"/>
                  </a:moveTo>
                  <a:cubicBezTo>
                    <a:pt x="35" y="35"/>
                    <a:pt x="37" y="31"/>
                    <a:pt x="37" y="27"/>
                  </a:cubicBezTo>
                  <a:cubicBezTo>
                    <a:pt x="34" y="30"/>
                    <a:pt x="33" y="34"/>
                    <a:pt x="3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2358574" y="4363006"/>
              <a:ext cx="71993" cy="49411"/>
            </a:xfrm>
            <a:custGeom>
              <a:avLst/>
              <a:gdLst>
                <a:gd name="T0" fmla="*/ 0 w 30"/>
                <a:gd name="T1" fmla="*/ 2 h 20"/>
                <a:gd name="T2" fmla="*/ 16 w 30"/>
                <a:gd name="T3" fmla="*/ 20 h 20"/>
                <a:gd name="T4" fmla="*/ 0 w 30"/>
                <a:gd name="T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0">
                  <a:moveTo>
                    <a:pt x="0" y="2"/>
                  </a:moveTo>
                  <a:cubicBezTo>
                    <a:pt x="9" y="0"/>
                    <a:pt x="30" y="12"/>
                    <a:pt x="16" y="20"/>
                  </a:cubicBezTo>
                  <a:cubicBezTo>
                    <a:pt x="10" y="18"/>
                    <a:pt x="6" y="7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2449833" y="4373300"/>
              <a:ext cx="91259" cy="133822"/>
            </a:xfrm>
            <a:custGeom>
              <a:avLst/>
              <a:gdLst>
                <a:gd name="T0" fmla="*/ 11 w 38"/>
                <a:gd name="T1" fmla="*/ 2 h 55"/>
                <a:gd name="T2" fmla="*/ 23 w 38"/>
                <a:gd name="T3" fmla="*/ 6 h 55"/>
                <a:gd name="T4" fmla="*/ 24 w 38"/>
                <a:gd name="T5" fmla="*/ 16 h 55"/>
                <a:gd name="T6" fmla="*/ 38 w 38"/>
                <a:gd name="T7" fmla="*/ 47 h 55"/>
                <a:gd name="T8" fmla="*/ 33 w 38"/>
                <a:gd name="T9" fmla="*/ 55 h 55"/>
                <a:gd name="T10" fmla="*/ 14 w 38"/>
                <a:gd name="T11" fmla="*/ 10 h 55"/>
                <a:gd name="T12" fmla="*/ 0 w 38"/>
                <a:gd name="T13" fmla="*/ 26 h 55"/>
                <a:gd name="T14" fmla="*/ 11 w 38"/>
                <a:gd name="T15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5">
                  <a:moveTo>
                    <a:pt x="11" y="2"/>
                  </a:moveTo>
                  <a:cubicBezTo>
                    <a:pt x="16" y="0"/>
                    <a:pt x="21" y="2"/>
                    <a:pt x="23" y="6"/>
                  </a:cubicBezTo>
                  <a:cubicBezTo>
                    <a:pt x="25" y="9"/>
                    <a:pt x="22" y="12"/>
                    <a:pt x="24" y="16"/>
                  </a:cubicBezTo>
                  <a:cubicBezTo>
                    <a:pt x="27" y="27"/>
                    <a:pt x="33" y="41"/>
                    <a:pt x="38" y="47"/>
                  </a:cubicBezTo>
                  <a:cubicBezTo>
                    <a:pt x="38" y="50"/>
                    <a:pt x="37" y="53"/>
                    <a:pt x="33" y="55"/>
                  </a:cubicBezTo>
                  <a:cubicBezTo>
                    <a:pt x="25" y="40"/>
                    <a:pt x="18" y="26"/>
                    <a:pt x="14" y="10"/>
                  </a:cubicBezTo>
                  <a:cubicBezTo>
                    <a:pt x="9" y="14"/>
                    <a:pt x="8" y="22"/>
                    <a:pt x="0" y="26"/>
                  </a:cubicBezTo>
                  <a:cubicBezTo>
                    <a:pt x="4" y="18"/>
                    <a:pt x="9" y="11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454903" y="4431976"/>
              <a:ext cx="23322" cy="19559"/>
            </a:xfrm>
            <a:custGeom>
              <a:avLst/>
              <a:gdLst>
                <a:gd name="T0" fmla="*/ 9 w 10"/>
                <a:gd name="T1" fmla="*/ 1 h 8"/>
                <a:gd name="T2" fmla="*/ 6 w 10"/>
                <a:gd name="T3" fmla="*/ 7 h 8"/>
                <a:gd name="T4" fmla="*/ 0 w 10"/>
                <a:gd name="T5" fmla="*/ 5 h 8"/>
                <a:gd name="T6" fmla="*/ 9 w 10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9" y="1"/>
                  </a:moveTo>
                  <a:cubicBezTo>
                    <a:pt x="10" y="4"/>
                    <a:pt x="9" y="6"/>
                    <a:pt x="6" y="7"/>
                  </a:cubicBezTo>
                  <a:cubicBezTo>
                    <a:pt x="7" y="3"/>
                    <a:pt x="2" y="8"/>
                    <a:pt x="0" y="5"/>
                  </a:cubicBezTo>
                  <a:cubicBezTo>
                    <a:pt x="2" y="3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2446791" y="4458740"/>
              <a:ext cx="45629" cy="65882"/>
            </a:xfrm>
            <a:custGeom>
              <a:avLst/>
              <a:gdLst>
                <a:gd name="T0" fmla="*/ 0 w 19"/>
                <a:gd name="T1" fmla="*/ 0 h 27"/>
                <a:gd name="T2" fmla="*/ 15 w 19"/>
                <a:gd name="T3" fmla="*/ 27 h 27"/>
                <a:gd name="T4" fmla="*/ 0 w 1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7">
                  <a:moveTo>
                    <a:pt x="0" y="0"/>
                  </a:moveTo>
                  <a:cubicBezTo>
                    <a:pt x="5" y="6"/>
                    <a:pt x="19" y="18"/>
                    <a:pt x="15" y="27"/>
                  </a:cubicBezTo>
                  <a:cubicBezTo>
                    <a:pt x="6" y="25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2469098" y="4453593"/>
              <a:ext cx="26364" cy="26764"/>
            </a:xfrm>
            <a:custGeom>
              <a:avLst/>
              <a:gdLst>
                <a:gd name="T0" fmla="*/ 0 w 11"/>
                <a:gd name="T1" fmla="*/ 3 h 11"/>
                <a:gd name="T2" fmla="*/ 8 w 11"/>
                <a:gd name="T3" fmla="*/ 0 h 11"/>
                <a:gd name="T4" fmla="*/ 10 w 11"/>
                <a:gd name="T5" fmla="*/ 5 h 11"/>
                <a:gd name="T6" fmla="*/ 6 w 11"/>
                <a:gd name="T7" fmla="*/ 11 h 11"/>
                <a:gd name="T8" fmla="*/ 0 w 11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2" y="1"/>
                    <a:pt x="6" y="0"/>
                    <a:pt x="8" y="0"/>
                  </a:cubicBezTo>
                  <a:cubicBezTo>
                    <a:pt x="9" y="1"/>
                    <a:pt x="11" y="3"/>
                    <a:pt x="10" y="5"/>
                  </a:cubicBezTo>
                  <a:cubicBezTo>
                    <a:pt x="6" y="5"/>
                    <a:pt x="6" y="8"/>
                    <a:pt x="6" y="11"/>
                  </a:cubicBezTo>
                  <a:cubicBezTo>
                    <a:pt x="3" y="10"/>
                    <a:pt x="5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2473154" y="4475210"/>
              <a:ext cx="38531" cy="127646"/>
            </a:xfrm>
            <a:custGeom>
              <a:avLst/>
              <a:gdLst>
                <a:gd name="T0" fmla="*/ 15 w 16"/>
                <a:gd name="T1" fmla="*/ 5 h 52"/>
                <a:gd name="T2" fmla="*/ 11 w 16"/>
                <a:gd name="T3" fmla="*/ 30 h 52"/>
                <a:gd name="T4" fmla="*/ 0 w 16"/>
                <a:gd name="T5" fmla="*/ 52 h 52"/>
                <a:gd name="T6" fmla="*/ 7 w 16"/>
                <a:gd name="T7" fmla="*/ 11 h 52"/>
                <a:gd name="T8" fmla="*/ 3 w 16"/>
                <a:gd name="T9" fmla="*/ 7 h 52"/>
                <a:gd name="T10" fmla="*/ 15 w 16"/>
                <a:gd name="T11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52">
                  <a:moveTo>
                    <a:pt x="15" y="5"/>
                  </a:moveTo>
                  <a:cubicBezTo>
                    <a:pt x="16" y="14"/>
                    <a:pt x="14" y="22"/>
                    <a:pt x="11" y="30"/>
                  </a:cubicBezTo>
                  <a:cubicBezTo>
                    <a:pt x="9" y="37"/>
                    <a:pt x="8" y="46"/>
                    <a:pt x="0" y="52"/>
                  </a:cubicBezTo>
                  <a:cubicBezTo>
                    <a:pt x="6" y="39"/>
                    <a:pt x="7" y="25"/>
                    <a:pt x="7" y="11"/>
                  </a:cubicBezTo>
                  <a:cubicBezTo>
                    <a:pt x="6" y="10"/>
                    <a:pt x="4" y="9"/>
                    <a:pt x="3" y="7"/>
                  </a:cubicBezTo>
                  <a:cubicBezTo>
                    <a:pt x="3" y="0"/>
                    <a:pt x="11" y="4"/>
                    <a:pt x="15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2511686" y="4505063"/>
              <a:ext cx="69965" cy="26764"/>
            </a:xfrm>
            <a:custGeom>
              <a:avLst/>
              <a:gdLst>
                <a:gd name="T0" fmla="*/ 0 w 29"/>
                <a:gd name="T1" fmla="*/ 5 h 11"/>
                <a:gd name="T2" fmla="*/ 28 w 29"/>
                <a:gd name="T3" fmla="*/ 4 h 11"/>
                <a:gd name="T4" fmla="*/ 26 w 29"/>
                <a:gd name="T5" fmla="*/ 10 h 11"/>
                <a:gd name="T6" fmla="*/ 3 w 29"/>
                <a:gd name="T7" fmla="*/ 7 h 11"/>
                <a:gd name="T8" fmla="*/ 0 w 29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">
                  <a:moveTo>
                    <a:pt x="0" y="5"/>
                  </a:moveTo>
                  <a:cubicBezTo>
                    <a:pt x="6" y="4"/>
                    <a:pt x="25" y="0"/>
                    <a:pt x="28" y="4"/>
                  </a:cubicBezTo>
                  <a:cubicBezTo>
                    <a:pt x="29" y="6"/>
                    <a:pt x="27" y="10"/>
                    <a:pt x="26" y="10"/>
                  </a:cubicBezTo>
                  <a:cubicBezTo>
                    <a:pt x="25" y="11"/>
                    <a:pt x="5" y="8"/>
                    <a:pt x="3" y="7"/>
                  </a:cubicBezTo>
                  <a:cubicBezTo>
                    <a:pt x="1" y="6"/>
                    <a:pt x="1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1941826" y="5114468"/>
              <a:ext cx="148042" cy="133822"/>
            </a:xfrm>
            <a:custGeom>
              <a:avLst/>
              <a:gdLst>
                <a:gd name="T0" fmla="*/ 47 w 62"/>
                <a:gd name="T1" fmla="*/ 49 h 55"/>
                <a:gd name="T2" fmla="*/ 46 w 62"/>
                <a:gd name="T3" fmla="*/ 46 h 55"/>
                <a:gd name="T4" fmla="*/ 58 w 62"/>
                <a:gd name="T5" fmla="*/ 28 h 55"/>
                <a:gd name="T6" fmla="*/ 28 w 62"/>
                <a:gd name="T7" fmla="*/ 10 h 55"/>
                <a:gd name="T8" fmla="*/ 3 w 62"/>
                <a:gd name="T9" fmla="*/ 29 h 55"/>
                <a:gd name="T10" fmla="*/ 17 w 62"/>
                <a:gd name="T11" fmla="*/ 41 h 55"/>
                <a:gd name="T12" fmla="*/ 25 w 62"/>
                <a:gd name="T13" fmla="*/ 32 h 55"/>
                <a:gd name="T14" fmla="*/ 28 w 62"/>
                <a:gd name="T15" fmla="*/ 32 h 55"/>
                <a:gd name="T16" fmla="*/ 28 w 62"/>
                <a:gd name="T17" fmla="*/ 55 h 55"/>
                <a:gd name="T18" fmla="*/ 25 w 62"/>
                <a:gd name="T19" fmla="*/ 55 h 55"/>
                <a:gd name="T20" fmla="*/ 15 w 62"/>
                <a:gd name="T21" fmla="*/ 48 h 55"/>
                <a:gd name="T22" fmla="*/ 3 w 62"/>
                <a:gd name="T23" fmla="*/ 48 h 55"/>
                <a:gd name="T24" fmla="*/ 3 w 62"/>
                <a:gd name="T25" fmla="*/ 45 h 55"/>
                <a:gd name="T26" fmla="*/ 0 w 62"/>
                <a:gd name="T27" fmla="*/ 28 h 55"/>
                <a:gd name="T28" fmla="*/ 29 w 62"/>
                <a:gd name="T29" fmla="*/ 1 h 55"/>
                <a:gd name="T30" fmla="*/ 61 w 62"/>
                <a:gd name="T31" fmla="*/ 26 h 55"/>
                <a:gd name="T32" fmla="*/ 60 w 62"/>
                <a:gd name="T33" fmla="*/ 37 h 55"/>
                <a:gd name="T34" fmla="*/ 62 w 62"/>
                <a:gd name="T35" fmla="*/ 43 h 55"/>
                <a:gd name="T36" fmla="*/ 47 w 62"/>
                <a:gd name="T3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55">
                  <a:moveTo>
                    <a:pt x="47" y="49"/>
                  </a:moveTo>
                  <a:cubicBezTo>
                    <a:pt x="46" y="46"/>
                    <a:pt x="46" y="46"/>
                    <a:pt x="46" y="46"/>
                  </a:cubicBezTo>
                  <a:cubicBezTo>
                    <a:pt x="52" y="42"/>
                    <a:pt x="59" y="36"/>
                    <a:pt x="58" y="28"/>
                  </a:cubicBezTo>
                  <a:cubicBezTo>
                    <a:pt x="58" y="13"/>
                    <a:pt x="39" y="10"/>
                    <a:pt x="28" y="10"/>
                  </a:cubicBezTo>
                  <a:cubicBezTo>
                    <a:pt x="17" y="10"/>
                    <a:pt x="2" y="16"/>
                    <a:pt x="3" y="29"/>
                  </a:cubicBezTo>
                  <a:cubicBezTo>
                    <a:pt x="3" y="39"/>
                    <a:pt x="9" y="41"/>
                    <a:pt x="17" y="41"/>
                  </a:cubicBezTo>
                  <a:cubicBezTo>
                    <a:pt x="24" y="41"/>
                    <a:pt x="25" y="38"/>
                    <a:pt x="25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48"/>
                    <a:pt x="21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7"/>
                    <a:pt x="3" y="46"/>
                    <a:pt x="3" y="45"/>
                  </a:cubicBezTo>
                  <a:cubicBezTo>
                    <a:pt x="3" y="39"/>
                    <a:pt x="0" y="34"/>
                    <a:pt x="0" y="28"/>
                  </a:cubicBezTo>
                  <a:cubicBezTo>
                    <a:pt x="0" y="11"/>
                    <a:pt x="13" y="1"/>
                    <a:pt x="29" y="1"/>
                  </a:cubicBezTo>
                  <a:cubicBezTo>
                    <a:pt x="43" y="0"/>
                    <a:pt x="61" y="9"/>
                    <a:pt x="61" y="26"/>
                  </a:cubicBezTo>
                  <a:cubicBezTo>
                    <a:pt x="61" y="30"/>
                    <a:pt x="60" y="34"/>
                    <a:pt x="60" y="37"/>
                  </a:cubicBezTo>
                  <a:cubicBezTo>
                    <a:pt x="60" y="39"/>
                    <a:pt x="61" y="41"/>
                    <a:pt x="62" y="43"/>
                  </a:cubicBezTo>
                  <a:lnTo>
                    <a:pt x="4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1963119" y="5297701"/>
              <a:ext cx="163252" cy="146175"/>
            </a:xfrm>
            <a:custGeom>
              <a:avLst/>
              <a:gdLst>
                <a:gd name="T0" fmla="*/ 52 w 68"/>
                <a:gd name="T1" fmla="*/ 47 h 60"/>
                <a:gd name="T2" fmla="*/ 61 w 68"/>
                <a:gd name="T3" fmla="*/ 38 h 60"/>
                <a:gd name="T4" fmla="*/ 63 w 68"/>
                <a:gd name="T5" fmla="*/ 37 h 60"/>
                <a:gd name="T6" fmla="*/ 68 w 68"/>
                <a:gd name="T7" fmla="*/ 55 h 60"/>
                <a:gd name="T8" fmla="*/ 65 w 68"/>
                <a:gd name="T9" fmla="*/ 56 h 60"/>
                <a:gd name="T10" fmla="*/ 52 w 68"/>
                <a:gd name="T11" fmla="*/ 51 h 60"/>
                <a:gd name="T12" fmla="*/ 28 w 68"/>
                <a:gd name="T13" fmla="*/ 57 h 60"/>
                <a:gd name="T14" fmla="*/ 2 w 68"/>
                <a:gd name="T15" fmla="*/ 41 h 60"/>
                <a:gd name="T16" fmla="*/ 16 w 68"/>
                <a:gd name="T17" fmla="*/ 17 h 60"/>
                <a:gd name="T18" fmla="*/ 43 w 68"/>
                <a:gd name="T19" fmla="*/ 11 h 60"/>
                <a:gd name="T20" fmla="*/ 52 w 68"/>
                <a:gd name="T21" fmla="*/ 1 h 60"/>
                <a:gd name="T22" fmla="*/ 55 w 68"/>
                <a:gd name="T23" fmla="*/ 0 h 60"/>
                <a:gd name="T24" fmla="*/ 60 w 68"/>
                <a:gd name="T25" fmla="*/ 23 h 60"/>
                <a:gd name="T26" fmla="*/ 57 w 68"/>
                <a:gd name="T27" fmla="*/ 23 h 60"/>
                <a:gd name="T28" fmla="*/ 45 w 68"/>
                <a:gd name="T29" fmla="*/ 18 h 60"/>
                <a:gd name="T30" fmla="*/ 23 w 68"/>
                <a:gd name="T31" fmla="*/ 24 h 60"/>
                <a:gd name="T32" fmla="*/ 6 w 68"/>
                <a:gd name="T33" fmla="*/ 43 h 60"/>
                <a:gd name="T34" fmla="*/ 30 w 68"/>
                <a:gd name="T35" fmla="*/ 52 h 60"/>
                <a:gd name="T36" fmla="*/ 52 w 68"/>
                <a:gd name="T37" fmla="*/ 4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60">
                  <a:moveTo>
                    <a:pt x="52" y="47"/>
                  </a:moveTo>
                  <a:cubicBezTo>
                    <a:pt x="60" y="45"/>
                    <a:pt x="62" y="44"/>
                    <a:pt x="61" y="38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3" y="49"/>
                    <a:pt x="61" y="49"/>
                    <a:pt x="52" y="51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4" y="60"/>
                    <a:pt x="6" y="55"/>
                    <a:pt x="2" y="41"/>
                  </a:cubicBezTo>
                  <a:cubicBezTo>
                    <a:pt x="0" y="29"/>
                    <a:pt x="4" y="20"/>
                    <a:pt x="16" y="17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52" y="8"/>
                    <a:pt x="53" y="7"/>
                    <a:pt x="52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17"/>
                    <a:pt x="53" y="16"/>
                    <a:pt x="45" y="18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2" y="26"/>
                    <a:pt x="3" y="30"/>
                    <a:pt x="6" y="43"/>
                  </a:cubicBezTo>
                  <a:cubicBezTo>
                    <a:pt x="9" y="56"/>
                    <a:pt x="19" y="55"/>
                    <a:pt x="30" y="52"/>
                  </a:cubicBezTo>
                  <a:lnTo>
                    <a:pt x="52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2015847" y="5485052"/>
              <a:ext cx="153112" cy="110146"/>
            </a:xfrm>
            <a:custGeom>
              <a:avLst/>
              <a:gdLst>
                <a:gd name="T0" fmla="*/ 19 w 64"/>
                <a:gd name="T1" fmla="*/ 33 h 45"/>
                <a:gd name="T2" fmla="*/ 12 w 64"/>
                <a:gd name="T3" fmla="*/ 44 h 45"/>
                <a:gd name="T4" fmla="*/ 9 w 64"/>
                <a:gd name="T5" fmla="*/ 45 h 45"/>
                <a:gd name="T6" fmla="*/ 0 w 64"/>
                <a:gd name="T7" fmla="*/ 24 h 45"/>
                <a:gd name="T8" fmla="*/ 2 w 64"/>
                <a:gd name="T9" fmla="*/ 23 h 45"/>
                <a:gd name="T10" fmla="*/ 16 w 64"/>
                <a:gd name="T11" fmla="*/ 25 h 45"/>
                <a:gd name="T12" fmla="*/ 45 w 64"/>
                <a:gd name="T13" fmla="*/ 13 h 45"/>
                <a:gd name="T14" fmla="*/ 52 w 64"/>
                <a:gd name="T15" fmla="*/ 1 h 45"/>
                <a:gd name="T16" fmla="*/ 54 w 64"/>
                <a:gd name="T17" fmla="*/ 0 h 45"/>
                <a:gd name="T18" fmla="*/ 64 w 64"/>
                <a:gd name="T19" fmla="*/ 22 h 45"/>
                <a:gd name="T20" fmla="*/ 61 w 64"/>
                <a:gd name="T21" fmla="*/ 23 h 45"/>
                <a:gd name="T22" fmla="*/ 48 w 64"/>
                <a:gd name="T23" fmla="*/ 20 h 45"/>
                <a:gd name="T24" fmla="*/ 19 w 64"/>
                <a:gd name="T25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5">
                  <a:moveTo>
                    <a:pt x="19" y="33"/>
                  </a:moveTo>
                  <a:cubicBezTo>
                    <a:pt x="10" y="36"/>
                    <a:pt x="9" y="38"/>
                    <a:pt x="12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8"/>
                    <a:pt x="7" y="29"/>
                    <a:pt x="16" y="25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53" y="9"/>
                    <a:pt x="55" y="7"/>
                    <a:pt x="52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9" y="17"/>
                    <a:pt x="56" y="17"/>
                    <a:pt x="48" y="20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2070602" y="5606521"/>
              <a:ext cx="180490" cy="142057"/>
            </a:xfrm>
            <a:custGeom>
              <a:avLst/>
              <a:gdLst>
                <a:gd name="T0" fmla="*/ 37 w 75"/>
                <a:gd name="T1" fmla="*/ 55 h 58"/>
                <a:gd name="T2" fmla="*/ 22 w 75"/>
                <a:gd name="T3" fmla="*/ 58 h 58"/>
                <a:gd name="T4" fmla="*/ 0 w 75"/>
                <a:gd name="T5" fmla="*/ 24 h 58"/>
                <a:gd name="T6" fmla="*/ 67 w 75"/>
                <a:gd name="T7" fmla="*/ 24 h 58"/>
                <a:gd name="T8" fmla="*/ 65 w 75"/>
                <a:gd name="T9" fmla="*/ 20 h 58"/>
                <a:gd name="T10" fmla="*/ 41 w 75"/>
                <a:gd name="T11" fmla="*/ 5 h 58"/>
                <a:gd name="T12" fmla="*/ 40 w 75"/>
                <a:gd name="T13" fmla="*/ 3 h 58"/>
                <a:gd name="T14" fmla="*/ 55 w 75"/>
                <a:gd name="T15" fmla="*/ 0 h 58"/>
                <a:gd name="T16" fmla="*/ 75 w 75"/>
                <a:gd name="T17" fmla="*/ 32 h 58"/>
                <a:gd name="T18" fmla="*/ 8 w 75"/>
                <a:gd name="T19" fmla="*/ 32 h 58"/>
                <a:gd name="T20" fmla="*/ 14 w 75"/>
                <a:gd name="T21" fmla="*/ 41 h 58"/>
                <a:gd name="T22" fmla="*/ 37 w 75"/>
                <a:gd name="T23" fmla="*/ 52 h 58"/>
                <a:gd name="T24" fmla="*/ 37 w 75"/>
                <a:gd name="T2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8">
                  <a:moveTo>
                    <a:pt x="37" y="55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58" y="10"/>
                    <a:pt x="53" y="5"/>
                    <a:pt x="41" y="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9" y="49"/>
                    <a:pt x="27" y="53"/>
                    <a:pt x="37" y="52"/>
                  </a:cubicBezTo>
                  <a:lnTo>
                    <a:pt x="3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2179098" y="5726960"/>
              <a:ext cx="195699" cy="199704"/>
            </a:xfrm>
            <a:custGeom>
              <a:avLst/>
              <a:gdLst>
                <a:gd name="T0" fmla="*/ 51 w 82"/>
                <a:gd name="T1" fmla="*/ 48 h 82"/>
                <a:gd name="T2" fmla="*/ 61 w 82"/>
                <a:gd name="T3" fmla="*/ 39 h 82"/>
                <a:gd name="T4" fmla="*/ 64 w 82"/>
                <a:gd name="T5" fmla="*/ 26 h 82"/>
                <a:gd name="T6" fmla="*/ 66 w 82"/>
                <a:gd name="T7" fmla="*/ 24 h 82"/>
                <a:gd name="T8" fmla="*/ 82 w 82"/>
                <a:gd name="T9" fmla="*/ 41 h 82"/>
                <a:gd name="T10" fmla="*/ 80 w 82"/>
                <a:gd name="T11" fmla="*/ 43 h 82"/>
                <a:gd name="T12" fmla="*/ 66 w 82"/>
                <a:gd name="T13" fmla="*/ 45 h 82"/>
                <a:gd name="T14" fmla="*/ 43 w 82"/>
                <a:gd name="T15" fmla="*/ 67 h 82"/>
                <a:gd name="T16" fmla="*/ 40 w 82"/>
                <a:gd name="T17" fmla="*/ 80 h 82"/>
                <a:gd name="T18" fmla="*/ 38 w 82"/>
                <a:gd name="T19" fmla="*/ 82 h 82"/>
                <a:gd name="T20" fmla="*/ 22 w 82"/>
                <a:gd name="T21" fmla="*/ 65 h 82"/>
                <a:gd name="T22" fmla="*/ 24 w 82"/>
                <a:gd name="T23" fmla="*/ 63 h 82"/>
                <a:gd name="T24" fmla="*/ 38 w 82"/>
                <a:gd name="T25" fmla="*/ 61 h 82"/>
                <a:gd name="T26" fmla="*/ 48 w 82"/>
                <a:gd name="T27" fmla="*/ 51 h 82"/>
                <a:gd name="T28" fmla="*/ 31 w 82"/>
                <a:gd name="T29" fmla="*/ 32 h 82"/>
                <a:gd name="T30" fmla="*/ 20 w 82"/>
                <a:gd name="T31" fmla="*/ 43 h 82"/>
                <a:gd name="T32" fmla="*/ 17 w 82"/>
                <a:gd name="T33" fmla="*/ 56 h 82"/>
                <a:gd name="T34" fmla="*/ 15 w 82"/>
                <a:gd name="T35" fmla="*/ 58 h 82"/>
                <a:gd name="T36" fmla="*/ 0 w 82"/>
                <a:gd name="T37" fmla="*/ 41 h 82"/>
                <a:gd name="T38" fmla="*/ 2 w 82"/>
                <a:gd name="T39" fmla="*/ 39 h 82"/>
                <a:gd name="T40" fmla="*/ 15 w 82"/>
                <a:gd name="T41" fmla="*/ 37 h 82"/>
                <a:gd name="T42" fmla="*/ 38 w 82"/>
                <a:gd name="T43" fmla="*/ 15 h 82"/>
                <a:gd name="T44" fmla="*/ 41 w 82"/>
                <a:gd name="T45" fmla="*/ 2 h 82"/>
                <a:gd name="T46" fmla="*/ 43 w 82"/>
                <a:gd name="T47" fmla="*/ 0 h 82"/>
                <a:gd name="T48" fmla="*/ 59 w 82"/>
                <a:gd name="T49" fmla="*/ 17 h 82"/>
                <a:gd name="T50" fmla="*/ 57 w 82"/>
                <a:gd name="T51" fmla="*/ 19 h 82"/>
                <a:gd name="T52" fmla="*/ 43 w 82"/>
                <a:gd name="T53" fmla="*/ 21 h 82"/>
                <a:gd name="T54" fmla="*/ 34 w 82"/>
                <a:gd name="T55" fmla="*/ 30 h 82"/>
                <a:gd name="T56" fmla="*/ 51 w 82"/>
                <a:gd name="T57" fmla="*/ 4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2" h="82">
                  <a:moveTo>
                    <a:pt x="51" y="48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67" y="33"/>
                    <a:pt x="68" y="31"/>
                    <a:pt x="64" y="26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5" y="38"/>
                    <a:pt x="73" y="39"/>
                    <a:pt x="66" y="4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73"/>
                    <a:pt x="36" y="75"/>
                    <a:pt x="40" y="80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9" y="68"/>
                    <a:pt x="31" y="67"/>
                    <a:pt x="38" y="6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4" y="49"/>
                    <a:pt x="13" y="51"/>
                    <a:pt x="17" y="5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6" y="44"/>
                    <a:pt x="8" y="43"/>
                    <a:pt x="15" y="37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4" y="9"/>
                    <a:pt x="45" y="7"/>
                    <a:pt x="41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2" y="14"/>
                    <a:pt x="50" y="15"/>
                    <a:pt x="43" y="21"/>
                  </a:cubicBezTo>
                  <a:cubicBezTo>
                    <a:pt x="34" y="30"/>
                    <a:pt x="34" y="30"/>
                    <a:pt x="34" y="30"/>
                  </a:cubicBezTo>
                  <a:lnTo>
                    <a:pt x="5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50"/>
            <p:cNvSpPr>
              <a:spLocks noEditPoints="1"/>
            </p:cNvSpPr>
            <p:nvPr/>
          </p:nvSpPr>
          <p:spPr bwMode="auto">
            <a:xfrm>
              <a:off x="2356546" y="5877253"/>
              <a:ext cx="148042" cy="168822"/>
            </a:xfrm>
            <a:custGeom>
              <a:avLst/>
              <a:gdLst>
                <a:gd name="T0" fmla="*/ 14 w 62"/>
                <a:gd name="T1" fmla="*/ 59 h 69"/>
                <a:gd name="T2" fmla="*/ 9 w 62"/>
                <a:gd name="T3" fmla="*/ 19 h 69"/>
                <a:gd name="T4" fmla="*/ 48 w 62"/>
                <a:gd name="T5" fmla="*/ 9 h 69"/>
                <a:gd name="T6" fmla="*/ 53 w 62"/>
                <a:gd name="T7" fmla="*/ 50 h 69"/>
                <a:gd name="T8" fmla="*/ 14 w 62"/>
                <a:gd name="T9" fmla="*/ 59 h 69"/>
                <a:gd name="T10" fmla="*/ 17 w 62"/>
                <a:gd name="T11" fmla="*/ 24 h 69"/>
                <a:gd name="T12" fmla="*/ 15 w 62"/>
                <a:gd name="T13" fmla="*/ 57 h 69"/>
                <a:gd name="T14" fmla="*/ 45 w 62"/>
                <a:gd name="T15" fmla="*/ 44 h 69"/>
                <a:gd name="T16" fmla="*/ 47 w 62"/>
                <a:gd name="T17" fmla="*/ 11 h 69"/>
                <a:gd name="T18" fmla="*/ 17 w 62"/>
                <a:gd name="T19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9">
                  <a:moveTo>
                    <a:pt x="14" y="59"/>
                  </a:moveTo>
                  <a:cubicBezTo>
                    <a:pt x="0" y="50"/>
                    <a:pt x="1" y="32"/>
                    <a:pt x="9" y="19"/>
                  </a:cubicBezTo>
                  <a:cubicBezTo>
                    <a:pt x="18" y="7"/>
                    <a:pt x="35" y="0"/>
                    <a:pt x="48" y="9"/>
                  </a:cubicBezTo>
                  <a:cubicBezTo>
                    <a:pt x="62" y="19"/>
                    <a:pt x="61" y="37"/>
                    <a:pt x="53" y="50"/>
                  </a:cubicBezTo>
                  <a:cubicBezTo>
                    <a:pt x="44" y="63"/>
                    <a:pt x="27" y="69"/>
                    <a:pt x="14" y="59"/>
                  </a:cubicBezTo>
                  <a:close/>
                  <a:moveTo>
                    <a:pt x="17" y="24"/>
                  </a:moveTo>
                  <a:cubicBezTo>
                    <a:pt x="12" y="33"/>
                    <a:pt x="4" y="50"/>
                    <a:pt x="15" y="57"/>
                  </a:cubicBezTo>
                  <a:cubicBezTo>
                    <a:pt x="27" y="65"/>
                    <a:pt x="39" y="53"/>
                    <a:pt x="45" y="44"/>
                  </a:cubicBezTo>
                  <a:cubicBezTo>
                    <a:pt x="51" y="35"/>
                    <a:pt x="58" y="19"/>
                    <a:pt x="47" y="11"/>
                  </a:cubicBezTo>
                  <a:cubicBezTo>
                    <a:pt x="36" y="4"/>
                    <a:pt x="23" y="16"/>
                    <a:pt x="17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2543119" y="5967840"/>
              <a:ext cx="156154" cy="176027"/>
            </a:xfrm>
            <a:custGeom>
              <a:avLst/>
              <a:gdLst>
                <a:gd name="T0" fmla="*/ 50 w 65"/>
                <a:gd name="T1" fmla="*/ 30 h 72"/>
                <a:gd name="T2" fmla="*/ 47 w 65"/>
                <a:gd name="T3" fmla="*/ 17 h 72"/>
                <a:gd name="T4" fmla="*/ 48 w 65"/>
                <a:gd name="T5" fmla="*/ 14 h 72"/>
                <a:gd name="T6" fmla="*/ 65 w 65"/>
                <a:gd name="T7" fmla="*/ 21 h 72"/>
                <a:gd name="T8" fmla="*/ 64 w 65"/>
                <a:gd name="T9" fmla="*/ 24 h 72"/>
                <a:gd name="T10" fmla="*/ 53 w 65"/>
                <a:gd name="T11" fmla="*/ 31 h 72"/>
                <a:gd name="T12" fmla="*/ 44 w 65"/>
                <a:gd name="T13" fmla="*/ 54 h 72"/>
                <a:gd name="T14" fmla="*/ 16 w 65"/>
                <a:gd name="T15" fmla="*/ 66 h 72"/>
                <a:gd name="T16" fmla="*/ 4 w 65"/>
                <a:gd name="T17" fmla="*/ 41 h 72"/>
                <a:gd name="T18" fmla="*/ 15 w 65"/>
                <a:gd name="T19" fmla="*/ 15 h 72"/>
                <a:gd name="T20" fmla="*/ 12 w 65"/>
                <a:gd name="T21" fmla="*/ 2 h 72"/>
                <a:gd name="T22" fmla="*/ 13 w 65"/>
                <a:gd name="T23" fmla="*/ 0 h 72"/>
                <a:gd name="T24" fmla="*/ 35 w 65"/>
                <a:gd name="T25" fmla="*/ 9 h 72"/>
                <a:gd name="T26" fmla="*/ 34 w 65"/>
                <a:gd name="T27" fmla="*/ 11 h 72"/>
                <a:gd name="T28" fmla="*/ 22 w 65"/>
                <a:gd name="T29" fmla="*/ 18 h 72"/>
                <a:gd name="T30" fmla="*/ 14 w 65"/>
                <a:gd name="T31" fmla="*/ 39 h 72"/>
                <a:gd name="T32" fmla="*/ 20 w 65"/>
                <a:gd name="T33" fmla="*/ 64 h 72"/>
                <a:gd name="T34" fmla="*/ 41 w 65"/>
                <a:gd name="T35" fmla="*/ 50 h 72"/>
                <a:gd name="T36" fmla="*/ 50 w 65"/>
                <a:gd name="T37" fmla="*/ 3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72">
                  <a:moveTo>
                    <a:pt x="50" y="30"/>
                  </a:moveTo>
                  <a:cubicBezTo>
                    <a:pt x="53" y="21"/>
                    <a:pt x="53" y="19"/>
                    <a:pt x="47" y="1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58" y="21"/>
                    <a:pt x="57" y="23"/>
                    <a:pt x="53" y="31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38" y="67"/>
                    <a:pt x="30" y="72"/>
                    <a:pt x="16" y="66"/>
                  </a:cubicBezTo>
                  <a:cubicBezTo>
                    <a:pt x="5" y="61"/>
                    <a:pt x="0" y="52"/>
                    <a:pt x="4" y="4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7"/>
                    <a:pt x="18" y="5"/>
                    <a:pt x="12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7" y="8"/>
                    <a:pt x="26" y="10"/>
                    <a:pt x="22" y="1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0" y="49"/>
                    <a:pt x="8" y="59"/>
                    <a:pt x="20" y="64"/>
                  </a:cubicBezTo>
                  <a:cubicBezTo>
                    <a:pt x="32" y="69"/>
                    <a:pt x="37" y="60"/>
                    <a:pt x="41" y="50"/>
                  </a:cubicBezTo>
                  <a:lnTo>
                    <a:pt x="5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2852385" y="6055339"/>
              <a:ext cx="133846" cy="151322"/>
            </a:xfrm>
            <a:custGeom>
              <a:avLst/>
              <a:gdLst>
                <a:gd name="T0" fmla="*/ 44 w 56"/>
                <a:gd name="T1" fmla="*/ 16 h 62"/>
                <a:gd name="T2" fmla="*/ 37 w 56"/>
                <a:gd name="T3" fmla="*/ 5 h 62"/>
                <a:gd name="T4" fmla="*/ 37 w 56"/>
                <a:gd name="T5" fmla="*/ 2 h 62"/>
                <a:gd name="T6" fmla="*/ 56 w 56"/>
                <a:gd name="T7" fmla="*/ 3 h 62"/>
                <a:gd name="T8" fmla="*/ 56 w 56"/>
                <a:gd name="T9" fmla="*/ 6 h 62"/>
                <a:gd name="T10" fmla="*/ 47 w 56"/>
                <a:gd name="T11" fmla="*/ 17 h 62"/>
                <a:gd name="T12" fmla="*/ 46 w 56"/>
                <a:gd name="T13" fmla="*/ 42 h 62"/>
                <a:gd name="T14" fmla="*/ 23 w 56"/>
                <a:gd name="T15" fmla="*/ 62 h 62"/>
                <a:gd name="T16" fmla="*/ 4 w 56"/>
                <a:gd name="T17" fmla="*/ 41 h 62"/>
                <a:gd name="T18" fmla="*/ 6 w 56"/>
                <a:gd name="T19" fmla="*/ 14 h 62"/>
                <a:gd name="T20" fmla="*/ 0 w 56"/>
                <a:gd name="T21" fmla="*/ 2 h 62"/>
                <a:gd name="T22" fmla="*/ 0 w 56"/>
                <a:gd name="T23" fmla="*/ 0 h 62"/>
                <a:gd name="T24" fmla="*/ 23 w 56"/>
                <a:gd name="T25" fmla="*/ 1 h 62"/>
                <a:gd name="T26" fmla="*/ 22 w 56"/>
                <a:gd name="T27" fmla="*/ 4 h 62"/>
                <a:gd name="T28" fmla="*/ 14 w 56"/>
                <a:gd name="T29" fmla="*/ 14 h 62"/>
                <a:gd name="T30" fmla="*/ 12 w 56"/>
                <a:gd name="T31" fmla="*/ 37 h 62"/>
                <a:gd name="T32" fmla="*/ 26 w 56"/>
                <a:gd name="T33" fmla="*/ 58 h 62"/>
                <a:gd name="T34" fmla="*/ 42 w 56"/>
                <a:gd name="T35" fmla="*/ 38 h 62"/>
                <a:gd name="T36" fmla="*/ 44 w 56"/>
                <a:gd name="T37" fmla="*/ 1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2">
                  <a:moveTo>
                    <a:pt x="44" y="16"/>
                  </a:moveTo>
                  <a:cubicBezTo>
                    <a:pt x="44" y="7"/>
                    <a:pt x="43" y="5"/>
                    <a:pt x="37" y="5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49" y="6"/>
                    <a:pt x="48" y="8"/>
                    <a:pt x="47" y="17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56"/>
                    <a:pt x="38" y="62"/>
                    <a:pt x="23" y="62"/>
                  </a:cubicBezTo>
                  <a:cubicBezTo>
                    <a:pt x="11" y="61"/>
                    <a:pt x="3" y="54"/>
                    <a:pt x="4" y="41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5"/>
                    <a:pt x="6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6" y="3"/>
                    <a:pt x="15" y="5"/>
                    <a:pt x="14" y="14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48"/>
                    <a:pt x="13" y="58"/>
                    <a:pt x="26" y="58"/>
                  </a:cubicBezTo>
                  <a:cubicBezTo>
                    <a:pt x="39" y="59"/>
                    <a:pt x="41" y="49"/>
                    <a:pt x="42" y="38"/>
                  </a:cubicBezTo>
                  <a:lnTo>
                    <a:pt x="44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3036931" y="6040927"/>
              <a:ext cx="138916" cy="163675"/>
            </a:xfrm>
            <a:custGeom>
              <a:avLst/>
              <a:gdLst>
                <a:gd name="T0" fmla="*/ 52 w 58"/>
                <a:gd name="T1" fmla="*/ 45 h 67"/>
                <a:gd name="T2" fmla="*/ 47 w 58"/>
                <a:gd name="T3" fmla="*/ 15 h 67"/>
                <a:gd name="T4" fmla="*/ 38 w 58"/>
                <a:gd name="T5" fmla="*/ 5 h 67"/>
                <a:gd name="T6" fmla="*/ 38 w 58"/>
                <a:gd name="T7" fmla="*/ 3 h 67"/>
                <a:gd name="T8" fmla="*/ 56 w 58"/>
                <a:gd name="T9" fmla="*/ 0 h 67"/>
                <a:gd name="T10" fmla="*/ 57 w 58"/>
                <a:gd name="T11" fmla="*/ 3 h 67"/>
                <a:gd name="T12" fmla="*/ 51 w 58"/>
                <a:gd name="T13" fmla="*/ 15 h 67"/>
                <a:gd name="T14" fmla="*/ 58 w 58"/>
                <a:gd name="T15" fmla="*/ 60 h 67"/>
                <a:gd name="T16" fmla="*/ 55 w 58"/>
                <a:gd name="T17" fmla="*/ 60 h 67"/>
                <a:gd name="T18" fmla="*/ 13 w 58"/>
                <a:gd name="T19" fmla="*/ 17 h 67"/>
                <a:gd name="T20" fmla="*/ 18 w 58"/>
                <a:gd name="T21" fmla="*/ 52 h 67"/>
                <a:gd name="T22" fmla="*/ 27 w 58"/>
                <a:gd name="T23" fmla="*/ 62 h 67"/>
                <a:gd name="T24" fmla="*/ 28 w 58"/>
                <a:gd name="T25" fmla="*/ 64 h 67"/>
                <a:gd name="T26" fmla="*/ 9 w 58"/>
                <a:gd name="T27" fmla="*/ 67 h 67"/>
                <a:gd name="T28" fmla="*/ 9 w 58"/>
                <a:gd name="T29" fmla="*/ 64 h 67"/>
                <a:gd name="T30" fmla="*/ 15 w 58"/>
                <a:gd name="T31" fmla="*/ 52 h 67"/>
                <a:gd name="T32" fmla="*/ 10 w 58"/>
                <a:gd name="T33" fmla="*/ 21 h 67"/>
                <a:gd name="T34" fmla="*/ 1 w 58"/>
                <a:gd name="T35" fmla="*/ 11 h 67"/>
                <a:gd name="T36" fmla="*/ 0 w 58"/>
                <a:gd name="T37" fmla="*/ 8 h 67"/>
                <a:gd name="T38" fmla="*/ 14 w 58"/>
                <a:gd name="T39" fmla="*/ 6 h 67"/>
                <a:gd name="T40" fmla="*/ 52 w 58"/>
                <a:gd name="T41" fmla="*/ 4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67">
                  <a:moveTo>
                    <a:pt x="52" y="45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46" y="7"/>
                    <a:pt x="45" y="5"/>
                    <a:pt x="38" y="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1" y="4"/>
                    <a:pt x="50" y="6"/>
                    <a:pt x="51" y="15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61"/>
                    <a:pt x="21" y="63"/>
                    <a:pt x="27" y="62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5" y="64"/>
                    <a:pt x="16" y="61"/>
                    <a:pt x="15" y="5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12"/>
                    <a:pt x="7" y="10"/>
                    <a:pt x="1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4" y="6"/>
                    <a:pt x="14" y="6"/>
                    <a:pt x="14" y="6"/>
                  </a:cubicBezTo>
                  <a:lnTo>
                    <a:pt x="52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3228574" y="6006957"/>
              <a:ext cx="98357" cy="153381"/>
            </a:xfrm>
            <a:custGeom>
              <a:avLst/>
              <a:gdLst>
                <a:gd name="T0" fmla="*/ 29 w 41"/>
                <a:gd name="T1" fmla="*/ 45 h 63"/>
                <a:gd name="T2" fmla="*/ 40 w 41"/>
                <a:gd name="T3" fmla="*/ 53 h 63"/>
                <a:gd name="T4" fmla="*/ 41 w 41"/>
                <a:gd name="T5" fmla="*/ 56 h 63"/>
                <a:gd name="T6" fmla="*/ 19 w 41"/>
                <a:gd name="T7" fmla="*/ 63 h 63"/>
                <a:gd name="T8" fmla="*/ 18 w 41"/>
                <a:gd name="T9" fmla="*/ 61 h 63"/>
                <a:gd name="T10" fmla="*/ 22 w 41"/>
                <a:gd name="T11" fmla="*/ 48 h 63"/>
                <a:gd name="T12" fmla="*/ 12 w 41"/>
                <a:gd name="T13" fmla="*/ 18 h 63"/>
                <a:gd name="T14" fmla="*/ 1 w 41"/>
                <a:gd name="T15" fmla="*/ 9 h 63"/>
                <a:gd name="T16" fmla="*/ 0 w 41"/>
                <a:gd name="T17" fmla="*/ 7 h 63"/>
                <a:gd name="T18" fmla="*/ 22 w 41"/>
                <a:gd name="T19" fmla="*/ 0 h 63"/>
                <a:gd name="T20" fmla="*/ 23 w 41"/>
                <a:gd name="T21" fmla="*/ 2 h 63"/>
                <a:gd name="T22" fmla="*/ 19 w 41"/>
                <a:gd name="T23" fmla="*/ 15 h 63"/>
                <a:gd name="T24" fmla="*/ 29 w 41"/>
                <a:gd name="T25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3">
                  <a:moveTo>
                    <a:pt x="29" y="45"/>
                  </a:moveTo>
                  <a:cubicBezTo>
                    <a:pt x="32" y="54"/>
                    <a:pt x="34" y="55"/>
                    <a:pt x="40" y="53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4" y="59"/>
                    <a:pt x="25" y="56"/>
                    <a:pt x="22" y="4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9"/>
                    <a:pt x="7" y="7"/>
                    <a:pt x="1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7" y="4"/>
                    <a:pt x="17" y="7"/>
                    <a:pt x="19" y="15"/>
                  </a:cubicBezTo>
                  <a:lnTo>
                    <a:pt x="29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3328959" y="5923576"/>
              <a:ext cx="129790" cy="161616"/>
            </a:xfrm>
            <a:custGeom>
              <a:avLst/>
              <a:gdLst>
                <a:gd name="T0" fmla="*/ 52 w 54"/>
                <a:gd name="T1" fmla="*/ 66 h 66"/>
                <a:gd name="T2" fmla="*/ 15 w 54"/>
                <a:gd name="T3" fmla="*/ 32 h 66"/>
                <a:gd name="T4" fmla="*/ 8 w 54"/>
                <a:gd name="T5" fmla="*/ 27 h 66"/>
                <a:gd name="T6" fmla="*/ 1 w 54"/>
                <a:gd name="T7" fmla="*/ 29 h 66"/>
                <a:gd name="T8" fmla="*/ 0 w 54"/>
                <a:gd name="T9" fmla="*/ 27 h 66"/>
                <a:gd name="T10" fmla="*/ 22 w 54"/>
                <a:gd name="T11" fmla="*/ 15 h 66"/>
                <a:gd name="T12" fmla="*/ 23 w 54"/>
                <a:gd name="T13" fmla="*/ 18 h 66"/>
                <a:gd name="T14" fmla="*/ 18 w 54"/>
                <a:gd name="T15" fmla="*/ 24 h 66"/>
                <a:gd name="T16" fmla="*/ 23 w 54"/>
                <a:gd name="T17" fmla="*/ 29 h 66"/>
                <a:gd name="T18" fmla="*/ 49 w 54"/>
                <a:gd name="T19" fmla="*/ 53 h 66"/>
                <a:gd name="T20" fmla="*/ 44 w 54"/>
                <a:gd name="T21" fmla="*/ 23 h 66"/>
                <a:gd name="T22" fmla="*/ 42 w 54"/>
                <a:gd name="T23" fmla="*/ 12 h 66"/>
                <a:gd name="T24" fmla="*/ 34 w 54"/>
                <a:gd name="T25" fmla="*/ 12 h 66"/>
                <a:gd name="T26" fmla="*/ 33 w 54"/>
                <a:gd name="T27" fmla="*/ 9 h 66"/>
                <a:gd name="T28" fmla="*/ 51 w 54"/>
                <a:gd name="T29" fmla="*/ 0 h 66"/>
                <a:gd name="T30" fmla="*/ 52 w 54"/>
                <a:gd name="T31" fmla="*/ 2 h 66"/>
                <a:gd name="T32" fmla="*/ 47 w 54"/>
                <a:gd name="T33" fmla="*/ 7 h 66"/>
                <a:gd name="T34" fmla="*/ 48 w 54"/>
                <a:gd name="T35" fmla="*/ 20 h 66"/>
                <a:gd name="T36" fmla="*/ 54 w 54"/>
                <a:gd name="T37" fmla="*/ 65 h 66"/>
                <a:gd name="T38" fmla="*/ 52 w 54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66">
                  <a:moveTo>
                    <a:pt x="52" y="66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2" y="29"/>
                    <a:pt x="10" y="27"/>
                    <a:pt x="8" y="27"/>
                  </a:cubicBezTo>
                  <a:cubicBezTo>
                    <a:pt x="5" y="27"/>
                    <a:pt x="3" y="28"/>
                    <a:pt x="1" y="2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0" y="19"/>
                    <a:pt x="17" y="21"/>
                    <a:pt x="18" y="24"/>
                  </a:cubicBezTo>
                  <a:cubicBezTo>
                    <a:pt x="19" y="25"/>
                    <a:pt x="22" y="28"/>
                    <a:pt x="23" y="29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0"/>
                    <a:pt x="43" y="14"/>
                    <a:pt x="42" y="12"/>
                  </a:cubicBezTo>
                  <a:cubicBezTo>
                    <a:pt x="40" y="8"/>
                    <a:pt x="37" y="11"/>
                    <a:pt x="34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3"/>
                    <a:pt x="48" y="4"/>
                    <a:pt x="47" y="7"/>
                  </a:cubicBezTo>
                  <a:cubicBezTo>
                    <a:pt x="46" y="10"/>
                    <a:pt x="47" y="16"/>
                    <a:pt x="48" y="20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52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3487140" y="5834018"/>
              <a:ext cx="170350" cy="174998"/>
            </a:xfrm>
            <a:custGeom>
              <a:avLst/>
              <a:gdLst>
                <a:gd name="T0" fmla="*/ 52 w 71"/>
                <a:gd name="T1" fmla="*/ 36 h 72"/>
                <a:gd name="T2" fmla="*/ 50 w 71"/>
                <a:gd name="T3" fmla="*/ 37 h 72"/>
                <a:gd name="T4" fmla="*/ 34 w 71"/>
                <a:gd name="T5" fmla="*/ 38 h 72"/>
                <a:gd name="T6" fmla="*/ 31 w 71"/>
                <a:gd name="T7" fmla="*/ 40 h 72"/>
                <a:gd name="T8" fmla="*/ 43 w 71"/>
                <a:gd name="T9" fmla="*/ 54 h 72"/>
                <a:gd name="T10" fmla="*/ 54 w 71"/>
                <a:gd name="T11" fmla="*/ 55 h 72"/>
                <a:gd name="T12" fmla="*/ 64 w 71"/>
                <a:gd name="T13" fmla="*/ 30 h 72"/>
                <a:gd name="T14" fmla="*/ 66 w 71"/>
                <a:gd name="T15" fmla="*/ 29 h 72"/>
                <a:gd name="T16" fmla="*/ 71 w 71"/>
                <a:gd name="T17" fmla="*/ 45 h 72"/>
                <a:gd name="T18" fmla="*/ 37 w 71"/>
                <a:gd name="T19" fmla="*/ 72 h 72"/>
                <a:gd name="T20" fmla="*/ 36 w 71"/>
                <a:gd name="T21" fmla="*/ 70 h 72"/>
                <a:gd name="T22" fmla="*/ 35 w 71"/>
                <a:gd name="T23" fmla="*/ 57 h 72"/>
                <a:gd name="T24" fmla="*/ 15 w 71"/>
                <a:gd name="T25" fmla="*/ 32 h 72"/>
                <a:gd name="T26" fmla="*/ 2 w 71"/>
                <a:gd name="T27" fmla="*/ 28 h 72"/>
                <a:gd name="T28" fmla="*/ 0 w 71"/>
                <a:gd name="T29" fmla="*/ 26 h 72"/>
                <a:gd name="T30" fmla="*/ 33 w 71"/>
                <a:gd name="T31" fmla="*/ 0 h 72"/>
                <a:gd name="T32" fmla="*/ 46 w 71"/>
                <a:gd name="T33" fmla="*/ 7 h 72"/>
                <a:gd name="T34" fmla="*/ 45 w 71"/>
                <a:gd name="T35" fmla="*/ 9 h 72"/>
                <a:gd name="T36" fmla="*/ 21 w 71"/>
                <a:gd name="T37" fmla="*/ 13 h 72"/>
                <a:gd name="T38" fmla="*/ 20 w 71"/>
                <a:gd name="T39" fmla="*/ 26 h 72"/>
                <a:gd name="T40" fmla="*/ 29 w 71"/>
                <a:gd name="T41" fmla="*/ 38 h 72"/>
                <a:gd name="T42" fmla="*/ 32 w 71"/>
                <a:gd name="T43" fmla="*/ 35 h 72"/>
                <a:gd name="T44" fmla="*/ 36 w 71"/>
                <a:gd name="T45" fmla="*/ 19 h 72"/>
                <a:gd name="T46" fmla="*/ 38 w 71"/>
                <a:gd name="T47" fmla="*/ 18 h 72"/>
                <a:gd name="T48" fmla="*/ 52 w 71"/>
                <a:gd name="T4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72">
                  <a:moveTo>
                    <a:pt x="52" y="36"/>
                  </a:moveTo>
                  <a:cubicBezTo>
                    <a:pt x="50" y="37"/>
                    <a:pt x="50" y="37"/>
                    <a:pt x="50" y="37"/>
                  </a:cubicBezTo>
                  <a:cubicBezTo>
                    <a:pt x="44" y="29"/>
                    <a:pt x="38" y="33"/>
                    <a:pt x="34" y="3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7" y="59"/>
                    <a:pt x="48" y="60"/>
                    <a:pt x="54" y="55"/>
                  </a:cubicBezTo>
                  <a:cubicBezTo>
                    <a:pt x="65" y="47"/>
                    <a:pt x="64" y="43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41" y="66"/>
                    <a:pt x="40" y="64"/>
                    <a:pt x="35" y="57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9" y="25"/>
                    <a:pt x="7" y="24"/>
                    <a:pt x="2" y="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34" y="6"/>
                    <a:pt x="30" y="6"/>
                    <a:pt x="21" y="13"/>
                  </a:cubicBezTo>
                  <a:cubicBezTo>
                    <a:pt x="14" y="18"/>
                    <a:pt x="15" y="19"/>
                    <a:pt x="20" y="2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8" y="31"/>
                    <a:pt x="41" y="26"/>
                    <a:pt x="36" y="19"/>
                  </a:cubicBezTo>
                  <a:cubicBezTo>
                    <a:pt x="38" y="18"/>
                    <a:pt x="38" y="18"/>
                    <a:pt x="38" y="18"/>
                  </a:cubicBezTo>
                  <a:lnTo>
                    <a:pt x="5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3618959" y="5704314"/>
              <a:ext cx="187587" cy="172939"/>
            </a:xfrm>
            <a:custGeom>
              <a:avLst/>
              <a:gdLst>
                <a:gd name="T0" fmla="*/ 33 w 78"/>
                <a:gd name="T1" fmla="*/ 40 h 71"/>
                <a:gd name="T2" fmla="*/ 45 w 78"/>
                <a:gd name="T3" fmla="*/ 50 h 71"/>
                <a:gd name="T4" fmla="*/ 58 w 78"/>
                <a:gd name="T5" fmla="*/ 51 h 71"/>
                <a:gd name="T6" fmla="*/ 60 w 78"/>
                <a:gd name="T7" fmla="*/ 53 h 71"/>
                <a:gd name="T8" fmla="*/ 45 w 78"/>
                <a:gd name="T9" fmla="*/ 71 h 71"/>
                <a:gd name="T10" fmla="*/ 43 w 78"/>
                <a:gd name="T11" fmla="*/ 69 h 71"/>
                <a:gd name="T12" fmla="*/ 39 w 78"/>
                <a:gd name="T13" fmla="*/ 56 h 71"/>
                <a:gd name="T14" fmla="*/ 15 w 78"/>
                <a:gd name="T15" fmla="*/ 35 h 71"/>
                <a:gd name="T16" fmla="*/ 2 w 78"/>
                <a:gd name="T17" fmla="*/ 34 h 71"/>
                <a:gd name="T18" fmla="*/ 0 w 78"/>
                <a:gd name="T19" fmla="*/ 32 h 71"/>
                <a:gd name="T20" fmla="*/ 15 w 78"/>
                <a:gd name="T21" fmla="*/ 14 h 71"/>
                <a:gd name="T22" fmla="*/ 41 w 78"/>
                <a:gd name="T23" fmla="*/ 7 h 71"/>
                <a:gd name="T24" fmla="*/ 42 w 78"/>
                <a:gd name="T25" fmla="*/ 28 h 71"/>
                <a:gd name="T26" fmla="*/ 64 w 78"/>
                <a:gd name="T27" fmla="*/ 33 h 71"/>
                <a:gd name="T28" fmla="*/ 76 w 78"/>
                <a:gd name="T29" fmla="*/ 30 h 71"/>
                <a:gd name="T30" fmla="*/ 78 w 78"/>
                <a:gd name="T31" fmla="*/ 31 h 71"/>
                <a:gd name="T32" fmla="*/ 70 w 78"/>
                <a:gd name="T33" fmla="*/ 42 h 71"/>
                <a:gd name="T34" fmla="*/ 37 w 78"/>
                <a:gd name="T35" fmla="*/ 36 h 71"/>
                <a:gd name="T36" fmla="*/ 33 w 78"/>
                <a:gd name="T37" fmla="*/ 40 h 71"/>
                <a:gd name="T38" fmla="*/ 31 w 78"/>
                <a:gd name="T39" fmla="*/ 38 h 71"/>
                <a:gd name="T40" fmla="*/ 34 w 78"/>
                <a:gd name="T41" fmla="*/ 35 h 71"/>
                <a:gd name="T42" fmla="*/ 35 w 78"/>
                <a:gd name="T43" fmla="*/ 14 h 71"/>
                <a:gd name="T44" fmla="*/ 16 w 78"/>
                <a:gd name="T45" fmla="*/ 17 h 71"/>
                <a:gd name="T46" fmla="*/ 19 w 78"/>
                <a:gd name="T47" fmla="*/ 28 h 71"/>
                <a:gd name="T48" fmla="*/ 31 w 78"/>
                <a:gd name="T49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1">
                  <a:moveTo>
                    <a:pt x="33" y="4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51" y="56"/>
                    <a:pt x="54" y="56"/>
                    <a:pt x="58" y="51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7" y="64"/>
                    <a:pt x="46" y="62"/>
                    <a:pt x="39" y="5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0" y="31"/>
                    <a:pt x="7" y="28"/>
                    <a:pt x="2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1" y="7"/>
                    <a:pt x="32" y="0"/>
                    <a:pt x="41" y="7"/>
                  </a:cubicBezTo>
                  <a:cubicBezTo>
                    <a:pt x="47" y="12"/>
                    <a:pt x="46" y="22"/>
                    <a:pt x="42" y="2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70" y="34"/>
                    <a:pt x="72" y="35"/>
                    <a:pt x="76" y="30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37" y="36"/>
                    <a:pt x="37" y="36"/>
                    <a:pt x="37" y="36"/>
                  </a:cubicBezTo>
                  <a:lnTo>
                    <a:pt x="33" y="40"/>
                  </a:lnTo>
                  <a:close/>
                  <a:moveTo>
                    <a:pt x="31" y="38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9" y="29"/>
                    <a:pt x="42" y="20"/>
                    <a:pt x="35" y="14"/>
                  </a:cubicBezTo>
                  <a:cubicBezTo>
                    <a:pt x="29" y="8"/>
                    <a:pt x="21" y="11"/>
                    <a:pt x="16" y="17"/>
                  </a:cubicBezTo>
                  <a:cubicBezTo>
                    <a:pt x="12" y="22"/>
                    <a:pt x="14" y="24"/>
                    <a:pt x="19" y="28"/>
                  </a:cubicBezTo>
                  <a:lnTo>
                    <a:pt x="31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731511" y="5577697"/>
              <a:ext cx="156154" cy="131763"/>
            </a:xfrm>
            <a:custGeom>
              <a:avLst/>
              <a:gdLst>
                <a:gd name="T0" fmla="*/ 28 w 65"/>
                <a:gd name="T1" fmla="*/ 2 h 54"/>
                <a:gd name="T2" fmla="*/ 28 w 65"/>
                <a:gd name="T3" fmla="*/ 5 h 54"/>
                <a:gd name="T4" fmla="*/ 7 w 65"/>
                <a:gd name="T5" fmla="*/ 14 h 54"/>
                <a:gd name="T6" fmla="*/ 11 w 65"/>
                <a:gd name="T7" fmla="*/ 29 h 54"/>
                <a:gd name="T8" fmla="*/ 27 w 65"/>
                <a:gd name="T9" fmla="*/ 23 h 54"/>
                <a:gd name="T10" fmla="*/ 54 w 65"/>
                <a:gd name="T11" fmla="*/ 15 h 54"/>
                <a:gd name="T12" fmla="*/ 60 w 65"/>
                <a:gd name="T13" fmla="*/ 39 h 54"/>
                <a:gd name="T14" fmla="*/ 52 w 65"/>
                <a:gd name="T15" fmla="*/ 49 h 54"/>
                <a:gd name="T16" fmla="*/ 51 w 65"/>
                <a:gd name="T17" fmla="*/ 54 h 54"/>
                <a:gd name="T18" fmla="*/ 35 w 65"/>
                <a:gd name="T19" fmla="*/ 52 h 54"/>
                <a:gd name="T20" fmla="*/ 35 w 65"/>
                <a:gd name="T21" fmla="*/ 49 h 54"/>
                <a:gd name="T22" fmla="*/ 57 w 65"/>
                <a:gd name="T23" fmla="*/ 38 h 54"/>
                <a:gd name="T24" fmla="*/ 54 w 65"/>
                <a:gd name="T25" fmla="*/ 22 h 54"/>
                <a:gd name="T26" fmla="*/ 11 w 65"/>
                <a:gd name="T27" fmla="*/ 36 h 54"/>
                <a:gd name="T28" fmla="*/ 5 w 65"/>
                <a:gd name="T29" fmla="*/ 12 h 54"/>
                <a:gd name="T30" fmla="*/ 9 w 65"/>
                <a:gd name="T31" fmla="*/ 7 h 54"/>
                <a:gd name="T32" fmla="*/ 12 w 65"/>
                <a:gd name="T33" fmla="*/ 4 h 54"/>
                <a:gd name="T34" fmla="*/ 13 w 65"/>
                <a:gd name="T35" fmla="*/ 0 h 54"/>
                <a:gd name="T36" fmla="*/ 28 w 65"/>
                <a:gd name="T3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54">
                  <a:moveTo>
                    <a:pt x="28" y="2"/>
                  </a:moveTo>
                  <a:cubicBezTo>
                    <a:pt x="28" y="5"/>
                    <a:pt x="28" y="5"/>
                    <a:pt x="28" y="5"/>
                  </a:cubicBezTo>
                  <a:cubicBezTo>
                    <a:pt x="20" y="5"/>
                    <a:pt x="11" y="7"/>
                    <a:pt x="7" y="14"/>
                  </a:cubicBezTo>
                  <a:cubicBezTo>
                    <a:pt x="4" y="19"/>
                    <a:pt x="6" y="26"/>
                    <a:pt x="11" y="29"/>
                  </a:cubicBezTo>
                  <a:cubicBezTo>
                    <a:pt x="17" y="32"/>
                    <a:pt x="23" y="27"/>
                    <a:pt x="27" y="23"/>
                  </a:cubicBezTo>
                  <a:cubicBezTo>
                    <a:pt x="35" y="16"/>
                    <a:pt x="43" y="8"/>
                    <a:pt x="54" y="15"/>
                  </a:cubicBezTo>
                  <a:cubicBezTo>
                    <a:pt x="63" y="20"/>
                    <a:pt x="65" y="30"/>
                    <a:pt x="60" y="39"/>
                  </a:cubicBezTo>
                  <a:cubicBezTo>
                    <a:pt x="57" y="43"/>
                    <a:pt x="53" y="46"/>
                    <a:pt x="52" y="49"/>
                  </a:cubicBezTo>
                  <a:cubicBezTo>
                    <a:pt x="51" y="50"/>
                    <a:pt x="51" y="53"/>
                    <a:pt x="51" y="54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3" y="48"/>
                    <a:pt x="53" y="45"/>
                    <a:pt x="57" y="38"/>
                  </a:cubicBezTo>
                  <a:cubicBezTo>
                    <a:pt x="61" y="33"/>
                    <a:pt x="60" y="25"/>
                    <a:pt x="54" y="22"/>
                  </a:cubicBezTo>
                  <a:cubicBezTo>
                    <a:pt x="38" y="13"/>
                    <a:pt x="29" y="46"/>
                    <a:pt x="11" y="36"/>
                  </a:cubicBezTo>
                  <a:cubicBezTo>
                    <a:pt x="2" y="30"/>
                    <a:pt x="0" y="21"/>
                    <a:pt x="5" y="12"/>
                  </a:cubicBezTo>
                  <a:cubicBezTo>
                    <a:pt x="6" y="10"/>
                    <a:pt x="7" y="9"/>
                    <a:pt x="9" y="7"/>
                  </a:cubicBezTo>
                  <a:cubicBezTo>
                    <a:pt x="11" y="6"/>
                    <a:pt x="11" y="6"/>
                    <a:pt x="12" y="4"/>
                  </a:cubicBezTo>
                  <a:cubicBezTo>
                    <a:pt x="13" y="3"/>
                    <a:pt x="13" y="1"/>
                    <a:pt x="13" y="0"/>
                  </a:cubicBez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3796406" y="5453140"/>
              <a:ext cx="151084" cy="104999"/>
            </a:xfrm>
            <a:custGeom>
              <a:avLst/>
              <a:gdLst>
                <a:gd name="T0" fmla="*/ 48 w 63"/>
                <a:gd name="T1" fmla="*/ 23 h 43"/>
                <a:gd name="T2" fmla="*/ 61 w 63"/>
                <a:gd name="T3" fmla="*/ 20 h 43"/>
                <a:gd name="T4" fmla="*/ 63 w 63"/>
                <a:gd name="T5" fmla="*/ 21 h 43"/>
                <a:gd name="T6" fmla="*/ 55 w 63"/>
                <a:gd name="T7" fmla="*/ 43 h 43"/>
                <a:gd name="T8" fmla="*/ 53 w 63"/>
                <a:gd name="T9" fmla="*/ 42 h 43"/>
                <a:gd name="T10" fmla="*/ 45 w 63"/>
                <a:gd name="T11" fmla="*/ 31 h 43"/>
                <a:gd name="T12" fmla="*/ 15 w 63"/>
                <a:gd name="T13" fmla="*/ 19 h 43"/>
                <a:gd name="T14" fmla="*/ 2 w 63"/>
                <a:gd name="T15" fmla="*/ 23 h 43"/>
                <a:gd name="T16" fmla="*/ 0 w 63"/>
                <a:gd name="T17" fmla="*/ 22 h 43"/>
                <a:gd name="T18" fmla="*/ 8 w 63"/>
                <a:gd name="T19" fmla="*/ 0 h 43"/>
                <a:gd name="T20" fmla="*/ 10 w 63"/>
                <a:gd name="T21" fmla="*/ 1 h 43"/>
                <a:gd name="T22" fmla="*/ 18 w 63"/>
                <a:gd name="T23" fmla="*/ 12 h 43"/>
                <a:gd name="T24" fmla="*/ 48 w 63"/>
                <a:gd name="T25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3">
                  <a:moveTo>
                    <a:pt x="48" y="23"/>
                  </a:moveTo>
                  <a:cubicBezTo>
                    <a:pt x="56" y="27"/>
                    <a:pt x="59" y="26"/>
                    <a:pt x="61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5" y="36"/>
                    <a:pt x="53" y="34"/>
                    <a:pt x="45" y="3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6"/>
                    <a:pt x="4" y="17"/>
                    <a:pt x="2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7"/>
                    <a:pt x="10" y="9"/>
                    <a:pt x="18" y="12"/>
                  </a:cubicBezTo>
                  <a:lnTo>
                    <a:pt x="48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3834938" y="5278142"/>
              <a:ext cx="156154" cy="138969"/>
            </a:xfrm>
            <a:custGeom>
              <a:avLst/>
              <a:gdLst>
                <a:gd name="T0" fmla="*/ 50 w 65"/>
                <a:gd name="T1" fmla="*/ 31 h 57"/>
                <a:gd name="T2" fmla="*/ 63 w 65"/>
                <a:gd name="T3" fmla="*/ 25 h 57"/>
                <a:gd name="T4" fmla="*/ 65 w 65"/>
                <a:gd name="T5" fmla="*/ 25 h 57"/>
                <a:gd name="T6" fmla="*/ 60 w 65"/>
                <a:gd name="T7" fmla="*/ 50 h 57"/>
                <a:gd name="T8" fmla="*/ 57 w 65"/>
                <a:gd name="T9" fmla="*/ 49 h 57"/>
                <a:gd name="T10" fmla="*/ 48 w 65"/>
                <a:gd name="T11" fmla="*/ 39 h 57"/>
                <a:gd name="T12" fmla="*/ 15 w 65"/>
                <a:gd name="T13" fmla="*/ 32 h 57"/>
                <a:gd name="T14" fmla="*/ 5 w 65"/>
                <a:gd name="T15" fmla="*/ 34 h 57"/>
                <a:gd name="T16" fmla="*/ 15 w 65"/>
                <a:gd name="T17" fmla="*/ 55 h 57"/>
                <a:gd name="T18" fmla="*/ 13 w 65"/>
                <a:gd name="T19" fmla="*/ 57 h 57"/>
                <a:gd name="T20" fmla="*/ 0 w 65"/>
                <a:gd name="T21" fmla="*/ 48 h 57"/>
                <a:gd name="T22" fmla="*/ 9 w 65"/>
                <a:gd name="T23" fmla="*/ 2 h 57"/>
                <a:gd name="T24" fmla="*/ 25 w 65"/>
                <a:gd name="T25" fmla="*/ 0 h 57"/>
                <a:gd name="T26" fmla="*/ 26 w 65"/>
                <a:gd name="T27" fmla="*/ 2 h 57"/>
                <a:gd name="T28" fmla="*/ 9 w 65"/>
                <a:gd name="T29" fmla="*/ 18 h 57"/>
                <a:gd name="T30" fmla="*/ 17 w 65"/>
                <a:gd name="T31" fmla="*/ 24 h 57"/>
                <a:gd name="T32" fmla="*/ 50 w 65"/>
                <a:gd name="T3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57">
                  <a:moveTo>
                    <a:pt x="50" y="31"/>
                  </a:moveTo>
                  <a:cubicBezTo>
                    <a:pt x="59" y="33"/>
                    <a:pt x="61" y="32"/>
                    <a:pt x="63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9" y="42"/>
                    <a:pt x="57" y="40"/>
                    <a:pt x="48" y="3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1" y="31"/>
                    <a:pt x="7" y="29"/>
                    <a:pt x="5" y="34"/>
                  </a:cubicBezTo>
                  <a:cubicBezTo>
                    <a:pt x="4" y="42"/>
                    <a:pt x="9" y="50"/>
                    <a:pt x="15" y="55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18" y="4"/>
                    <a:pt x="11" y="10"/>
                    <a:pt x="9" y="18"/>
                  </a:cubicBezTo>
                  <a:cubicBezTo>
                    <a:pt x="8" y="23"/>
                    <a:pt x="13" y="23"/>
                    <a:pt x="17" y="24"/>
                  </a:cubicBezTo>
                  <a:lnTo>
                    <a:pt x="5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3863329" y="5102115"/>
              <a:ext cx="143986" cy="136910"/>
            </a:xfrm>
            <a:custGeom>
              <a:avLst/>
              <a:gdLst>
                <a:gd name="T0" fmla="*/ 14 w 60"/>
                <a:gd name="T1" fmla="*/ 16 h 56"/>
                <a:gd name="T2" fmla="*/ 7 w 60"/>
                <a:gd name="T3" fmla="*/ 13 h 56"/>
                <a:gd name="T4" fmla="*/ 3 w 60"/>
                <a:gd name="T5" fmla="*/ 20 h 56"/>
                <a:gd name="T6" fmla="*/ 0 w 60"/>
                <a:gd name="T7" fmla="*/ 20 h 56"/>
                <a:gd name="T8" fmla="*/ 1 w 60"/>
                <a:gd name="T9" fmla="*/ 0 h 56"/>
                <a:gd name="T10" fmla="*/ 3 w 60"/>
                <a:gd name="T11" fmla="*/ 0 h 56"/>
                <a:gd name="T12" fmla="*/ 13 w 60"/>
                <a:gd name="T13" fmla="*/ 11 h 56"/>
                <a:gd name="T14" fmla="*/ 34 w 60"/>
                <a:gd name="T15" fmla="*/ 23 h 56"/>
                <a:gd name="T16" fmla="*/ 46 w 60"/>
                <a:gd name="T17" fmla="*/ 24 h 56"/>
                <a:gd name="T18" fmla="*/ 57 w 60"/>
                <a:gd name="T19" fmla="*/ 16 h 56"/>
                <a:gd name="T20" fmla="*/ 60 w 60"/>
                <a:gd name="T21" fmla="*/ 16 h 56"/>
                <a:gd name="T22" fmla="*/ 59 w 60"/>
                <a:gd name="T23" fmla="*/ 40 h 56"/>
                <a:gd name="T24" fmla="*/ 57 w 60"/>
                <a:gd name="T25" fmla="*/ 40 h 56"/>
                <a:gd name="T26" fmla="*/ 46 w 60"/>
                <a:gd name="T27" fmla="*/ 32 h 56"/>
                <a:gd name="T28" fmla="*/ 37 w 60"/>
                <a:gd name="T29" fmla="*/ 31 h 56"/>
                <a:gd name="T30" fmla="*/ 13 w 60"/>
                <a:gd name="T31" fmla="*/ 44 h 56"/>
                <a:gd name="T32" fmla="*/ 2 w 60"/>
                <a:gd name="T33" fmla="*/ 56 h 56"/>
                <a:gd name="T34" fmla="*/ 0 w 60"/>
                <a:gd name="T35" fmla="*/ 55 h 56"/>
                <a:gd name="T36" fmla="*/ 0 w 60"/>
                <a:gd name="T37" fmla="*/ 32 h 56"/>
                <a:gd name="T38" fmla="*/ 3 w 60"/>
                <a:gd name="T39" fmla="*/ 32 h 56"/>
                <a:gd name="T40" fmla="*/ 6 w 60"/>
                <a:gd name="T41" fmla="*/ 39 h 56"/>
                <a:gd name="T42" fmla="*/ 11 w 60"/>
                <a:gd name="T43" fmla="*/ 37 h 56"/>
                <a:gd name="T44" fmla="*/ 31 w 60"/>
                <a:gd name="T45" fmla="*/ 26 h 56"/>
                <a:gd name="T46" fmla="*/ 14 w 60"/>
                <a:gd name="T4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" h="56">
                  <a:moveTo>
                    <a:pt x="14" y="16"/>
                  </a:moveTo>
                  <a:cubicBezTo>
                    <a:pt x="12" y="15"/>
                    <a:pt x="9" y="13"/>
                    <a:pt x="7" y="13"/>
                  </a:cubicBezTo>
                  <a:cubicBezTo>
                    <a:pt x="3" y="13"/>
                    <a:pt x="3" y="17"/>
                    <a:pt x="3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6"/>
                    <a:pt x="8" y="9"/>
                    <a:pt x="13" y="11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55" y="24"/>
                    <a:pt x="57" y="23"/>
                    <a:pt x="57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33"/>
                    <a:pt x="55" y="32"/>
                    <a:pt x="46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9" y="47"/>
                    <a:pt x="2" y="49"/>
                    <a:pt x="2" y="5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4"/>
                    <a:pt x="2" y="39"/>
                    <a:pt x="6" y="39"/>
                  </a:cubicBezTo>
                  <a:cubicBezTo>
                    <a:pt x="7" y="39"/>
                    <a:pt x="10" y="37"/>
                    <a:pt x="11" y="37"/>
                  </a:cubicBezTo>
                  <a:cubicBezTo>
                    <a:pt x="31" y="26"/>
                    <a:pt x="31" y="26"/>
                    <a:pt x="31" y="26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2727129" y="5683474"/>
              <a:ext cx="494460" cy="163697"/>
              <a:chOff x="1382745" y="3245538"/>
              <a:chExt cx="494460" cy="163697"/>
            </a:xfrm>
          </p:grpSpPr>
          <p:sp>
            <p:nvSpPr>
              <p:cNvPr id="59" name="任意多边形: 形状 248"/>
              <p:cNvSpPr/>
              <p:nvPr/>
            </p:nvSpPr>
            <p:spPr>
              <a:xfrm>
                <a:off x="1506034" y="3245538"/>
                <a:ext cx="104244" cy="163697"/>
              </a:xfrm>
              <a:custGeom>
                <a:avLst/>
                <a:gdLst/>
                <a:ahLst/>
                <a:cxnLst/>
                <a:rect l="l" t="t" r="r" b="b"/>
                <a:pathLst>
                  <a:path w="104244" h="163697">
                    <a:moveTo>
                      <a:pt x="51893" y="20"/>
                    </a:moveTo>
                    <a:cubicBezTo>
                      <a:pt x="66776" y="-337"/>
                      <a:pt x="79130" y="4320"/>
                      <a:pt x="88955" y="13993"/>
                    </a:cubicBezTo>
                    <a:cubicBezTo>
                      <a:pt x="98780" y="23666"/>
                      <a:pt x="103876" y="40496"/>
                      <a:pt x="104243" y="64485"/>
                    </a:cubicBezTo>
                    <a:cubicBezTo>
                      <a:pt x="104308" y="84349"/>
                      <a:pt x="101435" y="101695"/>
                      <a:pt x="95624" y="116521"/>
                    </a:cubicBezTo>
                    <a:cubicBezTo>
                      <a:pt x="89813" y="131348"/>
                      <a:pt x="80674" y="142885"/>
                      <a:pt x="68209" y="151133"/>
                    </a:cubicBezTo>
                    <a:cubicBezTo>
                      <a:pt x="55743" y="159381"/>
                      <a:pt x="39560" y="163569"/>
                      <a:pt x="19661" y="163697"/>
                    </a:cubicBezTo>
                    <a:lnTo>
                      <a:pt x="19889" y="146552"/>
                    </a:lnTo>
                    <a:cubicBezTo>
                      <a:pt x="39854" y="146205"/>
                      <a:pt x="55075" y="141014"/>
                      <a:pt x="65552" y="130979"/>
                    </a:cubicBezTo>
                    <a:cubicBezTo>
                      <a:pt x="76030" y="120944"/>
                      <a:pt x="81992" y="108152"/>
                      <a:pt x="83440" y="92603"/>
                    </a:cubicBezTo>
                    <a:lnTo>
                      <a:pt x="82526" y="92603"/>
                    </a:lnTo>
                    <a:cubicBezTo>
                      <a:pt x="79587" y="95946"/>
                      <a:pt x="75177" y="98918"/>
                      <a:pt x="69296" y="101518"/>
                    </a:cubicBezTo>
                    <a:cubicBezTo>
                      <a:pt x="63414" y="104118"/>
                      <a:pt x="56546" y="105490"/>
                      <a:pt x="48693" y="105633"/>
                    </a:cubicBezTo>
                    <a:cubicBezTo>
                      <a:pt x="33863" y="105719"/>
                      <a:pt x="22090" y="101718"/>
                      <a:pt x="13374" y="93631"/>
                    </a:cubicBezTo>
                    <a:cubicBezTo>
                      <a:pt x="4659" y="85545"/>
                      <a:pt x="201" y="72857"/>
                      <a:pt x="1" y="55570"/>
                    </a:cubicBezTo>
                    <a:cubicBezTo>
                      <a:pt x="-51" y="39653"/>
                      <a:pt x="4168" y="26509"/>
                      <a:pt x="12660" y="16136"/>
                    </a:cubicBezTo>
                    <a:cubicBezTo>
                      <a:pt x="21152" y="5763"/>
                      <a:pt x="34229" y="391"/>
                      <a:pt x="51893" y="20"/>
                    </a:cubicBezTo>
                    <a:close/>
                    <a:moveTo>
                      <a:pt x="51893" y="16936"/>
                    </a:moveTo>
                    <a:cubicBezTo>
                      <a:pt x="41130" y="16989"/>
                      <a:pt x="32996" y="20313"/>
                      <a:pt x="27490" y="26909"/>
                    </a:cubicBezTo>
                    <a:cubicBezTo>
                      <a:pt x="21985" y="33505"/>
                      <a:pt x="19223" y="43058"/>
                      <a:pt x="19204" y="55570"/>
                    </a:cubicBezTo>
                    <a:cubicBezTo>
                      <a:pt x="19361" y="67309"/>
                      <a:pt x="22190" y="76005"/>
                      <a:pt x="27690" y="81659"/>
                    </a:cubicBezTo>
                    <a:cubicBezTo>
                      <a:pt x="33191" y="87312"/>
                      <a:pt x="40421" y="90121"/>
                      <a:pt x="49379" y="90088"/>
                    </a:cubicBezTo>
                    <a:cubicBezTo>
                      <a:pt x="61666" y="89960"/>
                      <a:pt x="70696" y="87073"/>
                      <a:pt x="76468" y="81430"/>
                    </a:cubicBezTo>
                    <a:cubicBezTo>
                      <a:pt x="82240" y="75786"/>
                      <a:pt x="85098" y="68157"/>
                      <a:pt x="85040" y="58541"/>
                    </a:cubicBezTo>
                    <a:cubicBezTo>
                      <a:pt x="85002" y="45106"/>
                      <a:pt x="82164" y="34829"/>
                      <a:pt x="76525" y="27709"/>
                    </a:cubicBezTo>
                    <a:cubicBezTo>
                      <a:pt x="70886" y="20589"/>
                      <a:pt x="62676" y="16998"/>
                      <a:pt x="51893" y="169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249"/>
              <p:cNvSpPr/>
              <p:nvPr/>
            </p:nvSpPr>
            <p:spPr>
              <a:xfrm>
                <a:off x="1638472" y="3245545"/>
                <a:ext cx="107213" cy="163245"/>
              </a:xfrm>
              <a:custGeom>
                <a:avLst/>
                <a:gdLst/>
                <a:ahLst/>
                <a:cxnLst/>
                <a:rect l="l" t="t" r="r" b="b"/>
                <a:pathLst>
                  <a:path w="107213" h="163245">
                    <a:moveTo>
                      <a:pt x="53492" y="13"/>
                    </a:moveTo>
                    <a:cubicBezTo>
                      <a:pt x="64231" y="-186"/>
                      <a:pt x="73615" y="2040"/>
                      <a:pt x="81644" y="6693"/>
                    </a:cubicBezTo>
                    <a:cubicBezTo>
                      <a:pt x="89673" y="11345"/>
                      <a:pt x="95924" y="19617"/>
                      <a:pt x="100398" y="31509"/>
                    </a:cubicBezTo>
                    <a:cubicBezTo>
                      <a:pt x="104871" y="43400"/>
                      <a:pt x="107143" y="60105"/>
                      <a:pt x="107213" y="81623"/>
                    </a:cubicBezTo>
                    <a:cubicBezTo>
                      <a:pt x="107143" y="103213"/>
                      <a:pt x="104871" y="119952"/>
                      <a:pt x="100398" y="131839"/>
                    </a:cubicBezTo>
                    <a:cubicBezTo>
                      <a:pt x="95924" y="143726"/>
                      <a:pt x="89673" y="151981"/>
                      <a:pt x="81644" y="156604"/>
                    </a:cubicBezTo>
                    <a:cubicBezTo>
                      <a:pt x="73615" y="161227"/>
                      <a:pt x="64231" y="163436"/>
                      <a:pt x="53492" y="163233"/>
                    </a:cubicBezTo>
                    <a:cubicBezTo>
                      <a:pt x="42900" y="163436"/>
                      <a:pt x="33604" y="161227"/>
                      <a:pt x="25603" y="156604"/>
                    </a:cubicBezTo>
                    <a:cubicBezTo>
                      <a:pt x="17602" y="151981"/>
                      <a:pt x="11354" y="143726"/>
                      <a:pt x="6858" y="131839"/>
                    </a:cubicBezTo>
                    <a:cubicBezTo>
                      <a:pt x="2362" y="119952"/>
                      <a:pt x="76" y="103213"/>
                      <a:pt x="0" y="81623"/>
                    </a:cubicBezTo>
                    <a:cubicBezTo>
                      <a:pt x="76" y="60105"/>
                      <a:pt x="2362" y="43400"/>
                      <a:pt x="6858" y="31509"/>
                    </a:cubicBezTo>
                    <a:cubicBezTo>
                      <a:pt x="11354" y="19617"/>
                      <a:pt x="17602" y="11345"/>
                      <a:pt x="25603" y="6693"/>
                    </a:cubicBezTo>
                    <a:cubicBezTo>
                      <a:pt x="33604" y="2040"/>
                      <a:pt x="42900" y="-186"/>
                      <a:pt x="53492" y="13"/>
                    </a:cubicBezTo>
                    <a:close/>
                    <a:moveTo>
                      <a:pt x="53492" y="17386"/>
                    </a:moveTo>
                    <a:cubicBezTo>
                      <a:pt x="46111" y="17240"/>
                      <a:pt x="40020" y="19032"/>
                      <a:pt x="35221" y="22763"/>
                    </a:cubicBezTo>
                    <a:cubicBezTo>
                      <a:pt x="30422" y="26494"/>
                      <a:pt x="26855" y="33044"/>
                      <a:pt x="24519" y="42414"/>
                    </a:cubicBezTo>
                    <a:cubicBezTo>
                      <a:pt x="22184" y="51784"/>
                      <a:pt x="21021" y="64853"/>
                      <a:pt x="21031" y="81623"/>
                    </a:cubicBezTo>
                    <a:cubicBezTo>
                      <a:pt x="21021" y="98467"/>
                      <a:pt x="22184" y="111591"/>
                      <a:pt x="24519" y="120993"/>
                    </a:cubicBezTo>
                    <a:cubicBezTo>
                      <a:pt x="26855" y="130395"/>
                      <a:pt x="30422" y="136965"/>
                      <a:pt x="35221" y="140703"/>
                    </a:cubicBezTo>
                    <a:cubicBezTo>
                      <a:pt x="40020" y="144441"/>
                      <a:pt x="46111" y="146236"/>
                      <a:pt x="53492" y="146088"/>
                    </a:cubicBezTo>
                    <a:cubicBezTo>
                      <a:pt x="60951" y="146236"/>
                      <a:pt x="67115" y="144441"/>
                      <a:pt x="71983" y="140703"/>
                    </a:cubicBezTo>
                    <a:cubicBezTo>
                      <a:pt x="76852" y="136965"/>
                      <a:pt x="80476" y="130395"/>
                      <a:pt x="82855" y="120993"/>
                    </a:cubicBezTo>
                    <a:cubicBezTo>
                      <a:pt x="85234" y="111591"/>
                      <a:pt x="86419" y="98467"/>
                      <a:pt x="86411" y="81623"/>
                    </a:cubicBezTo>
                    <a:cubicBezTo>
                      <a:pt x="86419" y="64853"/>
                      <a:pt x="85234" y="51784"/>
                      <a:pt x="82855" y="42414"/>
                    </a:cubicBezTo>
                    <a:cubicBezTo>
                      <a:pt x="80476" y="33044"/>
                      <a:pt x="76852" y="26494"/>
                      <a:pt x="71983" y="22763"/>
                    </a:cubicBezTo>
                    <a:cubicBezTo>
                      <a:pt x="67115" y="19032"/>
                      <a:pt x="60951" y="17240"/>
                      <a:pt x="53492" y="173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250"/>
              <p:cNvSpPr/>
              <p:nvPr/>
            </p:nvSpPr>
            <p:spPr>
              <a:xfrm>
                <a:off x="1772735" y="3245553"/>
                <a:ext cx="104470" cy="160938"/>
              </a:xfrm>
              <a:custGeom>
                <a:avLst/>
                <a:gdLst/>
                <a:ahLst/>
                <a:cxnLst/>
                <a:rect l="l" t="t" r="r" b="b"/>
                <a:pathLst>
                  <a:path w="104470" h="160938">
                    <a:moveTo>
                      <a:pt x="47092" y="4"/>
                    </a:moveTo>
                    <a:cubicBezTo>
                      <a:pt x="62818" y="-130"/>
                      <a:pt x="75200" y="3395"/>
                      <a:pt x="84239" y="10576"/>
                    </a:cubicBezTo>
                    <a:cubicBezTo>
                      <a:pt x="93279" y="17758"/>
                      <a:pt x="97889" y="29398"/>
                      <a:pt x="98070" y="45495"/>
                    </a:cubicBezTo>
                    <a:cubicBezTo>
                      <a:pt x="98199" y="54903"/>
                      <a:pt x="96263" y="63824"/>
                      <a:pt x="92262" y="72258"/>
                    </a:cubicBezTo>
                    <a:cubicBezTo>
                      <a:pt x="88260" y="80692"/>
                      <a:pt x="81413" y="89800"/>
                      <a:pt x="71721" y="99580"/>
                    </a:cubicBezTo>
                    <a:cubicBezTo>
                      <a:pt x="62030" y="109361"/>
                      <a:pt x="48715" y="120974"/>
                      <a:pt x="31776" y="134421"/>
                    </a:cubicBezTo>
                    <a:lnTo>
                      <a:pt x="22632" y="141507"/>
                    </a:lnTo>
                    <a:lnTo>
                      <a:pt x="22632" y="143565"/>
                    </a:lnTo>
                    <a:lnTo>
                      <a:pt x="104470" y="143565"/>
                    </a:lnTo>
                    <a:lnTo>
                      <a:pt x="104470" y="160938"/>
                    </a:lnTo>
                    <a:lnTo>
                      <a:pt x="0" y="160938"/>
                    </a:lnTo>
                    <a:lnTo>
                      <a:pt x="0" y="139221"/>
                    </a:lnTo>
                    <a:cubicBezTo>
                      <a:pt x="22198" y="121856"/>
                      <a:pt x="38965" y="107590"/>
                      <a:pt x="50301" y="96422"/>
                    </a:cubicBezTo>
                    <a:cubicBezTo>
                      <a:pt x="61636" y="85255"/>
                      <a:pt x="69225" y="75763"/>
                      <a:pt x="73068" y="67949"/>
                    </a:cubicBezTo>
                    <a:cubicBezTo>
                      <a:pt x="76910" y="60134"/>
                      <a:pt x="78691" y="52573"/>
                      <a:pt x="78410" y="45267"/>
                    </a:cubicBezTo>
                    <a:cubicBezTo>
                      <a:pt x="78283" y="37723"/>
                      <a:pt x="76530" y="31906"/>
                      <a:pt x="73152" y="27817"/>
                    </a:cubicBezTo>
                    <a:cubicBezTo>
                      <a:pt x="69774" y="23727"/>
                      <a:pt x="65532" y="20908"/>
                      <a:pt x="60427" y="19359"/>
                    </a:cubicBezTo>
                    <a:cubicBezTo>
                      <a:pt x="55321" y="17809"/>
                      <a:pt x="50114" y="17073"/>
                      <a:pt x="44806" y="17149"/>
                    </a:cubicBezTo>
                    <a:cubicBezTo>
                      <a:pt x="39767" y="17120"/>
                      <a:pt x="34414" y="17406"/>
                      <a:pt x="28747" y="18006"/>
                    </a:cubicBezTo>
                    <a:cubicBezTo>
                      <a:pt x="23079" y="18606"/>
                      <a:pt x="17155" y="19692"/>
                      <a:pt x="10973" y="21264"/>
                    </a:cubicBezTo>
                    <a:lnTo>
                      <a:pt x="10973" y="3661"/>
                    </a:lnTo>
                    <a:cubicBezTo>
                      <a:pt x="21755" y="1185"/>
                      <a:pt x="33795" y="-34"/>
                      <a:pt x="47092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251"/>
              <p:cNvSpPr/>
              <p:nvPr/>
            </p:nvSpPr>
            <p:spPr>
              <a:xfrm>
                <a:off x="1382745" y="3247843"/>
                <a:ext cx="59893" cy="158648"/>
              </a:xfrm>
              <a:custGeom>
                <a:avLst/>
                <a:gdLst/>
                <a:ahLst/>
                <a:cxnLst/>
                <a:rect l="l" t="t" r="r" b="b"/>
                <a:pathLst>
                  <a:path w="59893" h="158648">
                    <a:moveTo>
                      <a:pt x="46405" y="0"/>
                    </a:moveTo>
                    <a:lnTo>
                      <a:pt x="59893" y="0"/>
                    </a:lnTo>
                    <a:lnTo>
                      <a:pt x="59893" y="158648"/>
                    </a:lnTo>
                    <a:lnTo>
                      <a:pt x="39319" y="158648"/>
                    </a:lnTo>
                    <a:lnTo>
                      <a:pt x="39319" y="18745"/>
                    </a:lnTo>
                    <a:lnTo>
                      <a:pt x="0" y="26289"/>
                    </a:lnTo>
                    <a:lnTo>
                      <a:pt x="0" y="9601"/>
                    </a:lnTo>
                    <a:lnTo>
                      <a:pt x="46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9" name="组合 78"/>
          <p:cNvGrpSpPr/>
          <p:nvPr userDrawn="1"/>
        </p:nvGrpSpPr>
        <p:grpSpPr>
          <a:xfrm rot="10800000">
            <a:off x="0" y="6680661"/>
            <a:ext cx="12173074" cy="149914"/>
            <a:chOff x="0" y="6703615"/>
            <a:chExt cx="12173074" cy="149914"/>
          </a:xfrm>
        </p:grpSpPr>
        <p:sp>
          <p:nvSpPr>
            <p:cNvPr id="80" name="图形 20"/>
            <p:cNvSpPr/>
            <p:nvPr/>
          </p:nvSpPr>
          <p:spPr>
            <a:xfrm>
              <a:off x="0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图形 20"/>
            <p:cNvSpPr/>
            <p:nvPr/>
          </p:nvSpPr>
          <p:spPr>
            <a:xfrm>
              <a:off x="442913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图形 20"/>
            <p:cNvSpPr/>
            <p:nvPr/>
          </p:nvSpPr>
          <p:spPr>
            <a:xfrm>
              <a:off x="952920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图形 20"/>
            <p:cNvSpPr/>
            <p:nvPr/>
          </p:nvSpPr>
          <p:spPr>
            <a:xfrm>
              <a:off x="1462927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图形 20"/>
            <p:cNvSpPr/>
            <p:nvPr/>
          </p:nvSpPr>
          <p:spPr>
            <a:xfrm>
              <a:off x="1972934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图形 20"/>
            <p:cNvSpPr/>
            <p:nvPr/>
          </p:nvSpPr>
          <p:spPr>
            <a:xfrm>
              <a:off x="2482941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图形 20"/>
            <p:cNvSpPr/>
            <p:nvPr/>
          </p:nvSpPr>
          <p:spPr>
            <a:xfrm>
              <a:off x="2992948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图形 20"/>
            <p:cNvSpPr/>
            <p:nvPr/>
          </p:nvSpPr>
          <p:spPr>
            <a:xfrm>
              <a:off x="3502955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图形 20"/>
            <p:cNvSpPr/>
            <p:nvPr/>
          </p:nvSpPr>
          <p:spPr>
            <a:xfrm>
              <a:off x="4012962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图形 20"/>
            <p:cNvSpPr/>
            <p:nvPr/>
          </p:nvSpPr>
          <p:spPr>
            <a:xfrm>
              <a:off x="4522969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图形 20"/>
            <p:cNvSpPr/>
            <p:nvPr/>
          </p:nvSpPr>
          <p:spPr>
            <a:xfrm>
              <a:off x="5032976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图形 20"/>
            <p:cNvSpPr/>
            <p:nvPr/>
          </p:nvSpPr>
          <p:spPr>
            <a:xfrm>
              <a:off x="5542983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图形 20"/>
            <p:cNvSpPr/>
            <p:nvPr/>
          </p:nvSpPr>
          <p:spPr>
            <a:xfrm>
              <a:off x="6052990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图形 20"/>
            <p:cNvSpPr/>
            <p:nvPr/>
          </p:nvSpPr>
          <p:spPr>
            <a:xfrm>
              <a:off x="6562997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图形 20"/>
            <p:cNvSpPr/>
            <p:nvPr/>
          </p:nvSpPr>
          <p:spPr>
            <a:xfrm>
              <a:off x="7073004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图形 20"/>
            <p:cNvSpPr/>
            <p:nvPr/>
          </p:nvSpPr>
          <p:spPr>
            <a:xfrm>
              <a:off x="7583011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图形 20"/>
            <p:cNvSpPr/>
            <p:nvPr/>
          </p:nvSpPr>
          <p:spPr>
            <a:xfrm>
              <a:off x="8093018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图形 20"/>
            <p:cNvSpPr/>
            <p:nvPr/>
          </p:nvSpPr>
          <p:spPr>
            <a:xfrm>
              <a:off x="8603025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图形 20"/>
            <p:cNvSpPr/>
            <p:nvPr/>
          </p:nvSpPr>
          <p:spPr>
            <a:xfrm>
              <a:off x="9113032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图形 20"/>
            <p:cNvSpPr/>
            <p:nvPr/>
          </p:nvSpPr>
          <p:spPr>
            <a:xfrm>
              <a:off x="9623039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图形 20"/>
            <p:cNvSpPr/>
            <p:nvPr/>
          </p:nvSpPr>
          <p:spPr>
            <a:xfrm>
              <a:off x="10133046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图形 20"/>
            <p:cNvSpPr/>
            <p:nvPr/>
          </p:nvSpPr>
          <p:spPr>
            <a:xfrm>
              <a:off x="10643053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图形 20"/>
            <p:cNvSpPr/>
            <p:nvPr/>
          </p:nvSpPr>
          <p:spPr>
            <a:xfrm>
              <a:off x="11153060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图形 20"/>
            <p:cNvSpPr/>
            <p:nvPr/>
          </p:nvSpPr>
          <p:spPr>
            <a:xfrm>
              <a:off x="11663067" y="6703615"/>
              <a:ext cx="510007" cy="149914"/>
            </a:xfrm>
            <a:custGeom>
              <a:avLst/>
              <a:gdLst>
                <a:gd name="connsiteX0" fmla="*/ 1147524 w 1219200"/>
                <a:gd name="connsiteY0" fmla="*/ 358378 h 358378"/>
                <a:gd name="connsiteX1" fmla="*/ 1075849 w 1219200"/>
                <a:gd name="connsiteY1" fmla="*/ 358378 h 358378"/>
                <a:gd name="connsiteX2" fmla="*/ 1004173 w 1219200"/>
                <a:gd name="connsiteY2" fmla="*/ 358378 h 358378"/>
                <a:gd name="connsiteX3" fmla="*/ 932498 w 1219200"/>
                <a:gd name="connsiteY3" fmla="*/ 358378 h 358378"/>
                <a:gd name="connsiteX4" fmla="*/ 860822 w 1219200"/>
                <a:gd name="connsiteY4" fmla="*/ 358378 h 358378"/>
                <a:gd name="connsiteX5" fmla="*/ 789146 w 1219200"/>
                <a:gd name="connsiteY5" fmla="*/ 358378 h 358378"/>
                <a:gd name="connsiteX6" fmla="*/ 717471 w 1219200"/>
                <a:gd name="connsiteY6" fmla="*/ 358378 h 358378"/>
                <a:gd name="connsiteX7" fmla="*/ 645795 w 1219200"/>
                <a:gd name="connsiteY7" fmla="*/ 358378 h 358378"/>
                <a:gd name="connsiteX8" fmla="*/ 645795 w 1219200"/>
                <a:gd name="connsiteY8" fmla="*/ 286703 h 358378"/>
                <a:gd name="connsiteX9" fmla="*/ 645795 w 1219200"/>
                <a:gd name="connsiteY9" fmla="*/ 215027 h 358378"/>
                <a:gd name="connsiteX10" fmla="*/ 645795 w 1219200"/>
                <a:gd name="connsiteY10" fmla="*/ 143351 h 358378"/>
                <a:gd name="connsiteX11" fmla="*/ 645795 w 1219200"/>
                <a:gd name="connsiteY11" fmla="*/ 71676 h 358378"/>
                <a:gd name="connsiteX12" fmla="*/ 645795 w 1219200"/>
                <a:gd name="connsiteY12" fmla="*/ 0 h 358378"/>
                <a:gd name="connsiteX13" fmla="*/ 717471 w 1219200"/>
                <a:gd name="connsiteY13" fmla="*/ 0 h 358378"/>
                <a:gd name="connsiteX14" fmla="*/ 789146 w 1219200"/>
                <a:gd name="connsiteY14" fmla="*/ 0 h 358378"/>
                <a:gd name="connsiteX15" fmla="*/ 860822 w 1219200"/>
                <a:gd name="connsiteY15" fmla="*/ 0 h 358378"/>
                <a:gd name="connsiteX16" fmla="*/ 932498 w 1219200"/>
                <a:gd name="connsiteY16" fmla="*/ 0 h 358378"/>
                <a:gd name="connsiteX17" fmla="*/ 932498 w 1219200"/>
                <a:gd name="connsiteY17" fmla="*/ 71676 h 358378"/>
                <a:gd name="connsiteX18" fmla="*/ 932498 w 1219200"/>
                <a:gd name="connsiteY18" fmla="*/ 143351 h 358378"/>
                <a:gd name="connsiteX19" fmla="*/ 932498 w 1219200"/>
                <a:gd name="connsiteY19" fmla="*/ 215027 h 358378"/>
                <a:gd name="connsiteX20" fmla="*/ 860822 w 1219200"/>
                <a:gd name="connsiteY20" fmla="*/ 215027 h 358378"/>
                <a:gd name="connsiteX21" fmla="*/ 789146 w 1219200"/>
                <a:gd name="connsiteY21" fmla="*/ 215027 h 358378"/>
                <a:gd name="connsiteX22" fmla="*/ 789146 w 1219200"/>
                <a:gd name="connsiteY22" fmla="*/ 143351 h 358378"/>
                <a:gd name="connsiteX23" fmla="*/ 860822 w 1219200"/>
                <a:gd name="connsiteY23" fmla="*/ 143351 h 358378"/>
                <a:gd name="connsiteX24" fmla="*/ 860822 w 1219200"/>
                <a:gd name="connsiteY24" fmla="*/ 71676 h 358378"/>
                <a:gd name="connsiteX25" fmla="*/ 789146 w 1219200"/>
                <a:gd name="connsiteY25" fmla="*/ 71676 h 358378"/>
                <a:gd name="connsiteX26" fmla="*/ 717471 w 1219200"/>
                <a:gd name="connsiteY26" fmla="*/ 71676 h 358378"/>
                <a:gd name="connsiteX27" fmla="*/ 717471 w 1219200"/>
                <a:gd name="connsiteY27" fmla="*/ 143351 h 358378"/>
                <a:gd name="connsiteX28" fmla="*/ 717471 w 1219200"/>
                <a:gd name="connsiteY28" fmla="*/ 215027 h 358378"/>
                <a:gd name="connsiteX29" fmla="*/ 717471 w 1219200"/>
                <a:gd name="connsiteY29" fmla="*/ 286703 h 358378"/>
                <a:gd name="connsiteX30" fmla="*/ 789146 w 1219200"/>
                <a:gd name="connsiteY30" fmla="*/ 286703 h 358378"/>
                <a:gd name="connsiteX31" fmla="*/ 860822 w 1219200"/>
                <a:gd name="connsiteY31" fmla="*/ 286703 h 358378"/>
                <a:gd name="connsiteX32" fmla="*/ 932498 w 1219200"/>
                <a:gd name="connsiteY32" fmla="*/ 286703 h 358378"/>
                <a:gd name="connsiteX33" fmla="*/ 1004173 w 1219200"/>
                <a:gd name="connsiteY33" fmla="*/ 286703 h 358378"/>
                <a:gd name="connsiteX34" fmla="*/ 1075849 w 1219200"/>
                <a:gd name="connsiteY34" fmla="*/ 286703 h 358378"/>
                <a:gd name="connsiteX35" fmla="*/ 1147524 w 1219200"/>
                <a:gd name="connsiteY35" fmla="*/ 286703 h 358378"/>
                <a:gd name="connsiteX36" fmla="*/ 1219200 w 1219200"/>
                <a:gd name="connsiteY36" fmla="*/ 286703 h 358378"/>
                <a:gd name="connsiteX37" fmla="*/ 1219200 w 1219200"/>
                <a:gd name="connsiteY37" fmla="*/ 358378 h 358378"/>
                <a:gd name="connsiteX38" fmla="*/ 1147524 w 1219200"/>
                <a:gd name="connsiteY38" fmla="*/ 358378 h 358378"/>
                <a:gd name="connsiteX39" fmla="*/ 430292 w 1219200"/>
                <a:gd name="connsiteY39" fmla="*/ 358378 h 358378"/>
                <a:gd name="connsiteX40" fmla="*/ 358616 w 1219200"/>
                <a:gd name="connsiteY40" fmla="*/ 358378 h 358378"/>
                <a:gd name="connsiteX41" fmla="*/ 286941 w 1219200"/>
                <a:gd name="connsiteY41" fmla="*/ 358378 h 358378"/>
                <a:gd name="connsiteX42" fmla="*/ 215265 w 1219200"/>
                <a:gd name="connsiteY42" fmla="*/ 358378 h 358378"/>
                <a:gd name="connsiteX43" fmla="*/ 143589 w 1219200"/>
                <a:gd name="connsiteY43" fmla="*/ 358378 h 358378"/>
                <a:gd name="connsiteX44" fmla="*/ 71676 w 1219200"/>
                <a:gd name="connsiteY44" fmla="*/ 358378 h 358378"/>
                <a:gd name="connsiteX45" fmla="*/ 0 w 1219200"/>
                <a:gd name="connsiteY45" fmla="*/ 358378 h 358378"/>
                <a:gd name="connsiteX46" fmla="*/ 0 w 1219200"/>
                <a:gd name="connsiteY46" fmla="*/ 286703 h 358378"/>
                <a:gd name="connsiteX47" fmla="*/ 71676 w 1219200"/>
                <a:gd name="connsiteY47" fmla="*/ 286703 h 358378"/>
                <a:gd name="connsiteX48" fmla="*/ 143351 w 1219200"/>
                <a:gd name="connsiteY48" fmla="*/ 286703 h 358378"/>
                <a:gd name="connsiteX49" fmla="*/ 215027 w 1219200"/>
                <a:gd name="connsiteY49" fmla="*/ 286703 h 358378"/>
                <a:gd name="connsiteX50" fmla="*/ 286703 w 1219200"/>
                <a:gd name="connsiteY50" fmla="*/ 286703 h 358378"/>
                <a:gd name="connsiteX51" fmla="*/ 358378 w 1219200"/>
                <a:gd name="connsiteY51" fmla="*/ 286703 h 358378"/>
                <a:gd name="connsiteX52" fmla="*/ 430054 w 1219200"/>
                <a:gd name="connsiteY52" fmla="*/ 286703 h 358378"/>
                <a:gd name="connsiteX53" fmla="*/ 501729 w 1219200"/>
                <a:gd name="connsiteY53" fmla="*/ 286703 h 358378"/>
                <a:gd name="connsiteX54" fmla="*/ 501729 w 1219200"/>
                <a:gd name="connsiteY54" fmla="*/ 215027 h 358378"/>
                <a:gd name="connsiteX55" fmla="*/ 501729 w 1219200"/>
                <a:gd name="connsiteY55" fmla="*/ 143351 h 358378"/>
                <a:gd name="connsiteX56" fmla="*/ 501729 w 1219200"/>
                <a:gd name="connsiteY56" fmla="*/ 71676 h 358378"/>
                <a:gd name="connsiteX57" fmla="*/ 430054 w 1219200"/>
                <a:gd name="connsiteY57" fmla="*/ 71676 h 358378"/>
                <a:gd name="connsiteX58" fmla="*/ 358378 w 1219200"/>
                <a:gd name="connsiteY58" fmla="*/ 71676 h 358378"/>
                <a:gd name="connsiteX59" fmla="*/ 358378 w 1219200"/>
                <a:gd name="connsiteY59" fmla="*/ 143351 h 358378"/>
                <a:gd name="connsiteX60" fmla="*/ 430054 w 1219200"/>
                <a:gd name="connsiteY60" fmla="*/ 143351 h 358378"/>
                <a:gd name="connsiteX61" fmla="*/ 430054 w 1219200"/>
                <a:gd name="connsiteY61" fmla="*/ 215027 h 358378"/>
                <a:gd name="connsiteX62" fmla="*/ 358378 w 1219200"/>
                <a:gd name="connsiteY62" fmla="*/ 215027 h 358378"/>
                <a:gd name="connsiteX63" fmla="*/ 286703 w 1219200"/>
                <a:gd name="connsiteY63" fmla="*/ 215027 h 358378"/>
                <a:gd name="connsiteX64" fmla="*/ 286703 w 1219200"/>
                <a:gd name="connsiteY64" fmla="*/ 143351 h 358378"/>
                <a:gd name="connsiteX65" fmla="*/ 286703 w 1219200"/>
                <a:gd name="connsiteY65" fmla="*/ 71676 h 358378"/>
                <a:gd name="connsiteX66" fmla="*/ 286703 w 1219200"/>
                <a:gd name="connsiteY66" fmla="*/ 0 h 358378"/>
                <a:gd name="connsiteX67" fmla="*/ 358378 w 1219200"/>
                <a:gd name="connsiteY67" fmla="*/ 0 h 358378"/>
                <a:gd name="connsiteX68" fmla="*/ 430054 w 1219200"/>
                <a:gd name="connsiteY68" fmla="*/ 0 h 358378"/>
                <a:gd name="connsiteX69" fmla="*/ 501729 w 1219200"/>
                <a:gd name="connsiteY69" fmla="*/ 0 h 358378"/>
                <a:gd name="connsiteX70" fmla="*/ 573405 w 1219200"/>
                <a:gd name="connsiteY70" fmla="*/ 0 h 358378"/>
                <a:gd name="connsiteX71" fmla="*/ 573405 w 1219200"/>
                <a:gd name="connsiteY71" fmla="*/ 71676 h 358378"/>
                <a:gd name="connsiteX72" fmla="*/ 573405 w 1219200"/>
                <a:gd name="connsiteY72" fmla="*/ 143351 h 358378"/>
                <a:gd name="connsiteX73" fmla="*/ 573405 w 1219200"/>
                <a:gd name="connsiteY73" fmla="*/ 215027 h 358378"/>
                <a:gd name="connsiteX74" fmla="*/ 573405 w 1219200"/>
                <a:gd name="connsiteY74" fmla="*/ 286703 h 358378"/>
                <a:gd name="connsiteX75" fmla="*/ 573405 w 1219200"/>
                <a:gd name="connsiteY75" fmla="*/ 358378 h 358378"/>
                <a:gd name="connsiteX76" fmla="*/ 501729 w 1219200"/>
                <a:gd name="connsiteY76" fmla="*/ 358378 h 358378"/>
                <a:gd name="connsiteX77" fmla="*/ 430292 w 1219200"/>
                <a:gd name="connsiteY77" fmla="*/ 358378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19200" h="358378">
                  <a:moveTo>
                    <a:pt x="1147524" y="358378"/>
                  </a:moveTo>
                  <a:lnTo>
                    <a:pt x="1075849" y="358378"/>
                  </a:lnTo>
                  <a:lnTo>
                    <a:pt x="1004173" y="358378"/>
                  </a:lnTo>
                  <a:lnTo>
                    <a:pt x="932498" y="358378"/>
                  </a:lnTo>
                  <a:lnTo>
                    <a:pt x="860822" y="358378"/>
                  </a:lnTo>
                  <a:lnTo>
                    <a:pt x="789146" y="358378"/>
                  </a:lnTo>
                  <a:lnTo>
                    <a:pt x="717471" y="358378"/>
                  </a:lnTo>
                  <a:lnTo>
                    <a:pt x="645795" y="358378"/>
                  </a:lnTo>
                  <a:lnTo>
                    <a:pt x="645795" y="286703"/>
                  </a:lnTo>
                  <a:lnTo>
                    <a:pt x="645795" y="215027"/>
                  </a:lnTo>
                  <a:lnTo>
                    <a:pt x="645795" y="143351"/>
                  </a:lnTo>
                  <a:lnTo>
                    <a:pt x="645795" y="71676"/>
                  </a:lnTo>
                  <a:lnTo>
                    <a:pt x="645795" y="0"/>
                  </a:lnTo>
                  <a:lnTo>
                    <a:pt x="717471" y="0"/>
                  </a:lnTo>
                  <a:lnTo>
                    <a:pt x="789146" y="0"/>
                  </a:lnTo>
                  <a:lnTo>
                    <a:pt x="860822" y="0"/>
                  </a:lnTo>
                  <a:lnTo>
                    <a:pt x="932498" y="0"/>
                  </a:lnTo>
                  <a:lnTo>
                    <a:pt x="932498" y="71676"/>
                  </a:lnTo>
                  <a:lnTo>
                    <a:pt x="932498" y="143351"/>
                  </a:lnTo>
                  <a:lnTo>
                    <a:pt x="932498" y="215027"/>
                  </a:lnTo>
                  <a:lnTo>
                    <a:pt x="860822" y="215027"/>
                  </a:lnTo>
                  <a:lnTo>
                    <a:pt x="789146" y="215027"/>
                  </a:lnTo>
                  <a:lnTo>
                    <a:pt x="789146" y="143351"/>
                  </a:lnTo>
                  <a:lnTo>
                    <a:pt x="860822" y="143351"/>
                  </a:lnTo>
                  <a:lnTo>
                    <a:pt x="860822" y="71676"/>
                  </a:lnTo>
                  <a:lnTo>
                    <a:pt x="789146" y="71676"/>
                  </a:lnTo>
                  <a:lnTo>
                    <a:pt x="717471" y="71676"/>
                  </a:lnTo>
                  <a:lnTo>
                    <a:pt x="717471" y="143351"/>
                  </a:lnTo>
                  <a:lnTo>
                    <a:pt x="717471" y="215027"/>
                  </a:lnTo>
                  <a:lnTo>
                    <a:pt x="717471" y="286703"/>
                  </a:lnTo>
                  <a:lnTo>
                    <a:pt x="789146" y="286703"/>
                  </a:lnTo>
                  <a:lnTo>
                    <a:pt x="860822" y="286703"/>
                  </a:lnTo>
                  <a:lnTo>
                    <a:pt x="932498" y="286703"/>
                  </a:lnTo>
                  <a:lnTo>
                    <a:pt x="1004173" y="286703"/>
                  </a:lnTo>
                  <a:lnTo>
                    <a:pt x="1075849" y="286703"/>
                  </a:lnTo>
                  <a:lnTo>
                    <a:pt x="1147524" y="286703"/>
                  </a:lnTo>
                  <a:lnTo>
                    <a:pt x="1219200" y="286703"/>
                  </a:lnTo>
                  <a:lnTo>
                    <a:pt x="1219200" y="358378"/>
                  </a:lnTo>
                  <a:lnTo>
                    <a:pt x="1147524" y="358378"/>
                  </a:lnTo>
                  <a:close/>
                  <a:moveTo>
                    <a:pt x="430292" y="358378"/>
                  </a:moveTo>
                  <a:lnTo>
                    <a:pt x="358616" y="358378"/>
                  </a:lnTo>
                  <a:lnTo>
                    <a:pt x="286941" y="358378"/>
                  </a:lnTo>
                  <a:lnTo>
                    <a:pt x="215265" y="358378"/>
                  </a:lnTo>
                  <a:lnTo>
                    <a:pt x="143589" y="358378"/>
                  </a:lnTo>
                  <a:lnTo>
                    <a:pt x="71676" y="358378"/>
                  </a:lnTo>
                  <a:lnTo>
                    <a:pt x="0" y="358378"/>
                  </a:lnTo>
                  <a:lnTo>
                    <a:pt x="0" y="286703"/>
                  </a:lnTo>
                  <a:lnTo>
                    <a:pt x="71676" y="286703"/>
                  </a:lnTo>
                  <a:lnTo>
                    <a:pt x="143351" y="286703"/>
                  </a:lnTo>
                  <a:lnTo>
                    <a:pt x="215027" y="286703"/>
                  </a:lnTo>
                  <a:lnTo>
                    <a:pt x="286703" y="286703"/>
                  </a:lnTo>
                  <a:lnTo>
                    <a:pt x="358378" y="286703"/>
                  </a:lnTo>
                  <a:lnTo>
                    <a:pt x="430054" y="286703"/>
                  </a:lnTo>
                  <a:lnTo>
                    <a:pt x="501729" y="286703"/>
                  </a:lnTo>
                  <a:lnTo>
                    <a:pt x="501729" y="215027"/>
                  </a:lnTo>
                  <a:lnTo>
                    <a:pt x="501729" y="143351"/>
                  </a:lnTo>
                  <a:lnTo>
                    <a:pt x="501729" y="71676"/>
                  </a:lnTo>
                  <a:lnTo>
                    <a:pt x="430054" y="71676"/>
                  </a:lnTo>
                  <a:lnTo>
                    <a:pt x="358378" y="71676"/>
                  </a:lnTo>
                  <a:lnTo>
                    <a:pt x="358378" y="143351"/>
                  </a:lnTo>
                  <a:lnTo>
                    <a:pt x="430054" y="143351"/>
                  </a:lnTo>
                  <a:lnTo>
                    <a:pt x="430054" y="215027"/>
                  </a:lnTo>
                  <a:lnTo>
                    <a:pt x="358378" y="215027"/>
                  </a:lnTo>
                  <a:lnTo>
                    <a:pt x="286703" y="215027"/>
                  </a:lnTo>
                  <a:lnTo>
                    <a:pt x="286703" y="143351"/>
                  </a:lnTo>
                  <a:lnTo>
                    <a:pt x="286703" y="71676"/>
                  </a:lnTo>
                  <a:lnTo>
                    <a:pt x="286703" y="0"/>
                  </a:lnTo>
                  <a:lnTo>
                    <a:pt x="358378" y="0"/>
                  </a:lnTo>
                  <a:lnTo>
                    <a:pt x="430054" y="0"/>
                  </a:lnTo>
                  <a:lnTo>
                    <a:pt x="501729" y="0"/>
                  </a:lnTo>
                  <a:lnTo>
                    <a:pt x="573405" y="0"/>
                  </a:lnTo>
                  <a:lnTo>
                    <a:pt x="573405" y="71676"/>
                  </a:lnTo>
                  <a:lnTo>
                    <a:pt x="573405" y="143351"/>
                  </a:lnTo>
                  <a:lnTo>
                    <a:pt x="573405" y="215027"/>
                  </a:lnTo>
                  <a:lnTo>
                    <a:pt x="573405" y="286703"/>
                  </a:lnTo>
                  <a:lnTo>
                    <a:pt x="573405" y="358378"/>
                  </a:lnTo>
                  <a:lnTo>
                    <a:pt x="501729" y="358378"/>
                  </a:lnTo>
                  <a:lnTo>
                    <a:pt x="430292" y="358378"/>
                  </a:lnTo>
                  <a:close/>
                </a:path>
              </a:pathLst>
            </a:custGeom>
            <a:solidFill>
              <a:schemeClr val="accent1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19926" y="63119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544417" y="3813920"/>
            <a:ext cx="10078387" cy="2566636"/>
          </a:xfrm>
          <a:custGeom>
            <a:avLst/>
            <a:gdLst>
              <a:gd name="connsiteX0" fmla="*/ 0 w 12191999"/>
              <a:gd name="connsiteY0" fmla="*/ 0 h 3104904"/>
              <a:gd name="connsiteX1" fmla="*/ 12191999 w 12191999"/>
              <a:gd name="connsiteY1" fmla="*/ 0 h 3104904"/>
              <a:gd name="connsiteX2" fmla="*/ 12191999 w 12191999"/>
              <a:gd name="connsiteY2" fmla="*/ 3104904 h 3104904"/>
              <a:gd name="connsiteX3" fmla="*/ 0 w 12191999"/>
              <a:gd name="connsiteY3" fmla="*/ 3104904 h 310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104904">
                <a:moveTo>
                  <a:pt x="0" y="0"/>
                </a:moveTo>
                <a:lnTo>
                  <a:pt x="12191999" y="0"/>
                </a:lnTo>
                <a:lnTo>
                  <a:pt x="12191999" y="3104904"/>
                </a:lnTo>
                <a:lnTo>
                  <a:pt x="0" y="3104904"/>
                </a:lnTo>
                <a:close/>
              </a:path>
            </a:pathLst>
          </a:custGeom>
        </p:spPr>
      </p:pic>
      <p:pic>
        <p:nvPicPr>
          <p:cNvPr id="9" name="图片 8" descr="一些文字和图案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</a:blip>
          <a:srcRect/>
          <a:stretch>
            <a:fillRect/>
          </a:stretch>
        </p:blipFill>
        <p:spPr>
          <a:xfrm>
            <a:off x="987492" y="4078151"/>
            <a:ext cx="4746473" cy="196499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107618" y="1454932"/>
            <a:ext cx="2210286" cy="3613320"/>
            <a:chOff x="2296213" y="1033221"/>
            <a:chExt cx="2210286" cy="361332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2296213" y="1033221"/>
              <a:ext cx="2210286" cy="1865959"/>
              <a:chOff x="2202591" y="1033221"/>
              <a:chExt cx="2210286" cy="1865959"/>
            </a:xfrm>
          </p:grpSpPr>
          <p:sp>
            <p:nvSpPr>
              <p:cNvPr id="54" name="标题 1"/>
              <p:cNvSpPr txBox="1"/>
              <p:nvPr/>
            </p:nvSpPr>
            <p:spPr>
              <a:xfrm>
                <a:off x="2202591" y="1033221"/>
                <a:ext cx="2165279" cy="1500655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rgbClr val="0070C0"/>
                    </a:solidFill>
                    <a:latin typeface="+mj-lt"/>
                    <a:ea typeface="微软雅黑" panose="020B0503020204020204" charset="-122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5400" b="1" i="0" u="none" strike="noStrike" kern="2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244793" y="1945073"/>
                <a:ext cx="21680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2200" cap="none" spc="-2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CONTENTS</a:t>
                </a:r>
                <a:endParaRPr kumimoji="0" lang="zh-CN" altLang="en-US" sz="2800" b="0" i="0" u="none" strike="noStrike" kern="2200" cap="none" spc="-2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-2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2400799" y="2650906"/>
              <a:ext cx="1959915" cy="1995635"/>
              <a:chOff x="1569389" y="2459445"/>
              <a:chExt cx="2223100" cy="2229722"/>
            </a:xfrm>
          </p:grpSpPr>
          <p:sp>
            <p:nvSpPr>
              <p:cNvPr id="13" name="Oval 5"/>
              <p:cNvSpPr>
                <a:spLocks noChangeArrowheads="1"/>
              </p:cNvSpPr>
              <p:nvPr/>
            </p:nvSpPr>
            <p:spPr bwMode="auto">
              <a:xfrm>
                <a:off x="1569389" y="2459445"/>
                <a:ext cx="2223100" cy="222972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Oval 6"/>
              <p:cNvSpPr>
                <a:spLocks noChangeArrowheads="1"/>
              </p:cNvSpPr>
              <p:nvPr/>
            </p:nvSpPr>
            <p:spPr bwMode="auto">
              <a:xfrm>
                <a:off x="2001711" y="2909741"/>
                <a:ext cx="1332914" cy="133575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2159693" y="2945689"/>
                <a:ext cx="1019788" cy="1145606"/>
              </a:xfrm>
              <a:custGeom>
                <a:avLst/>
                <a:gdLst>
                  <a:gd name="T0" fmla="*/ 252 w 456"/>
                  <a:gd name="T1" fmla="*/ 184 h 511"/>
                  <a:gd name="T2" fmla="*/ 456 w 456"/>
                  <a:gd name="T3" fmla="*/ 200 h 511"/>
                  <a:gd name="T4" fmla="*/ 396 w 456"/>
                  <a:gd name="T5" fmla="*/ 216 h 511"/>
                  <a:gd name="T6" fmla="*/ 392 w 456"/>
                  <a:gd name="T7" fmla="*/ 396 h 511"/>
                  <a:gd name="T8" fmla="*/ 320 w 456"/>
                  <a:gd name="T9" fmla="*/ 404 h 511"/>
                  <a:gd name="T10" fmla="*/ 360 w 456"/>
                  <a:gd name="T11" fmla="*/ 376 h 511"/>
                  <a:gd name="T12" fmla="*/ 272 w 456"/>
                  <a:gd name="T13" fmla="*/ 340 h 511"/>
                  <a:gd name="T14" fmla="*/ 368 w 456"/>
                  <a:gd name="T15" fmla="*/ 324 h 511"/>
                  <a:gd name="T16" fmla="*/ 264 w 456"/>
                  <a:gd name="T17" fmla="*/ 300 h 511"/>
                  <a:gd name="T18" fmla="*/ 368 w 456"/>
                  <a:gd name="T19" fmla="*/ 272 h 511"/>
                  <a:gd name="T20" fmla="*/ 264 w 456"/>
                  <a:gd name="T21" fmla="*/ 248 h 511"/>
                  <a:gd name="T22" fmla="*/ 376 w 456"/>
                  <a:gd name="T23" fmla="*/ 220 h 511"/>
                  <a:gd name="T24" fmla="*/ 252 w 456"/>
                  <a:gd name="T25" fmla="*/ 220 h 511"/>
                  <a:gd name="T26" fmla="*/ 360 w 456"/>
                  <a:gd name="T27" fmla="*/ 476 h 511"/>
                  <a:gd name="T28" fmla="*/ 236 w 456"/>
                  <a:gd name="T29" fmla="*/ 388 h 511"/>
                  <a:gd name="T30" fmla="*/ 108 w 456"/>
                  <a:gd name="T31" fmla="*/ 488 h 511"/>
                  <a:gd name="T32" fmla="*/ 148 w 456"/>
                  <a:gd name="T33" fmla="*/ 452 h 511"/>
                  <a:gd name="T34" fmla="*/ 216 w 456"/>
                  <a:gd name="T35" fmla="*/ 224 h 511"/>
                  <a:gd name="T36" fmla="*/ 80 w 456"/>
                  <a:gd name="T37" fmla="*/ 220 h 511"/>
                  <a:gd name="T38" fmla="*/ 208 w 456"/>
                  <a:gd name="T39" fmla="*/ 244 h 511"/>
                  <a:gd name="T40" fmla="*/ 96 w 456"/>
                  <a:gd name="T41" fmla="*/ 276 h 511"/>
                  <a:gd name="T42" fmla="*/ 204 w 456"/>
                  <a:gd name="T43" fmla="*/ 300 h 511"/>
                  <a:gd name="T44" fmla="*/ 96 w 456"/>
                  <a:gd name="T45" fmla="*/ 324 h 511"/>
                  <a:gd name="T46" fmla="*/ 200 w 456"/>
                  <a:gd name="T47" fmla="*/ 344 h 511"/>
                  <a:gd name="T48" fmla="*/ 108 w 456"/>
                  <a:gd name="T49" fmla="*/ 376 h 511"/>
                  <a:gd name="T50" fmla="*/ 144 w 456"/>
                  <a:gd name="T51" fmla="*/ 412 h 511"/>
                  <a:gd name="T52" fmla="*/ 80 w 456"/>
                  <a:gd name="T53" fmla="*/ 408 h 511"/>
                  <a:gd name="T54" fmla="*/ 68 w 456"/>
                  <a:gd name="T55" fmla="*/ 220 h 511"/>
                  <a:gd name="T56" fmla="*/ 0 w 456"/>
                  <a:gd name="T57" fmla="*/ 208 h 511"/>
                  <a:gd name="T58" fmla="*/ 48 w 456"/>
                  <a:gd name="T59" fmla="*/ 184 h 511"/>
                  <a:gd name="T60" fmla="*/ 212 w 456"/>
                  <a:gd name="T61" fmla="*/ 184 h 511"/>
                  <a:gd name="T62" fmla="*/ 228 w 456"/>
                  <a:gd name="T63" fmla="*/ 0 h 511"/>
                  <a:gd name="T64" fmla="*/ 252 w 456"/>
                  <a:gd name="T65" fmla="*/ 184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6" h="511">
                    <a:moveTo>
                      <a:pt x="252" y="184"/>
                    </a:moveTo>
                    <a:cubicBezTo>
                      <a:pt x="329" y="195"/>
                      <a:pt x="419" y="161"/>
                      <a:pt x="456" y="200"/>
                    </a:cubicBezTo>
                    <a:cubicBezTo>
                      <a:pt x="450" y="227"/>
                      <a:pt x="423" y="218"/>
                      <a:pt x="396" y="216"/>
                    </a:cubicBezTo>
                    <a:cubicBezTo>
                      <a:pt x="412" y="253"/>
                      <a:pt x="404" y="349"/>
                      <a:pt x="392" y="396"/>
                    </a:cubicBezTo>
                    <a:cubicBezTo>
                      <a:pt x="381" y="411"/>
                      <a:pt x="331" y="437"/>
                      <a:pt x="320" y="404"/>
                    </a:cubicBezTo>
                    <a:cubicBezTo>
                      <a:pt x="328" y="389"/>
                      <a:pt x="362" y="400"/>
                      <a:pt x="360" y="376"/>
                    </a:cubicBezTo>
                    <a:cubicBezTo>
                      <a:pt x="347" y="344"/>
                      <a:pt x="268" y="395"/>
                      <a:pt x="272" y="340"/>
                    </a:cubicBezTo>
                    <a:cubicBezTo>
                      <a:pt x="305" y="327"/>
                      <a:pt x="349" y="347"/>
                      <a:pt x="368" y="324"/>
                    </a:cubicBezTo>
                    <a:cubicBezTo>
                      <a:pt x="350" y="300"/>
                      <a:pt x="280" y="327"/>
                      <a:pt x="264" y="300"/>
                    </a:cubicBezTo>
                    <a:cubicBezTo>
                      <a:pt x="274" y="260"/>
                      <a:pt x="347" y="303"/>
                      <a:pt x="368" y="272"/>
                    </a:cubicBezTo>
                    <a:cubicBezTo>
                      <a:pt x="343" y="246"/>
                      <a:pt x="274" y="289"/>
                      <a:pt x="264" y="248"/>
                    </a:cubicBezTo>
                    <a:cubicBezTo>
                      <a:pt x="286" y="216"/>
                      <a:pt x="352" y="252"/>
                      <a:pt x="376" y="220"/>
                    </a:cubicBezTo>
                    <a:cubicBezTo>
                      <a:pt x="340" y="210"/>
                      <a:pt x="291" y="220"/>
                      <a:pt x="252" y="220"/>
                    </a:cubicBezTo>
                    <a:cubicBezTo>
                      <a:pt x="232" y="362"/>
                      <a:pt x="290" y="425"/>
                      <a:pt x="360" y="476"/>
                    </a:cubicBezTo>
                    <a:cubicBezTo>
                      <a:pt x="314" y="511"/>
                      <a:pt x="261" y="421"/>
                      <a:pt x="236" y="388"/>
                    </a:cubicBezTo>
                    <a:cubicBezTo>
                      <a:pt x="206" y="431"/>
                      <a:pt x="176" y="496"/>
                      <a:pt x="108" y="488"/>
                    </a:cubicBezTo>
                    <a:cubicBezTo>
                      <a:pt x="110" y="461"/>
                      <a:pt x="133" y="464"/>
                      <a:pt x="148" y="452"/>
                    </a:cubicBezTo>
                    <a:cubicBezTo>
                      <a:pt x="206" y="408"/>
                      <a:pt x="224" y="334"/>
                      <a:pt x="216" y="224"/>
                    </a:cubicBezTo>
                    <a:cubicBezTo>
                      <a:pt x="179" y="215"/>
                      <a:pt x="129" y="219"/>
                      <a:pt x="80" y="220"/>
                    </a:cubicBezTo>
                    <a:cubicBezTo>
                      <a:pt x="96" y="255"/>
                      <a:pt x="181" y="220"/>
                      <a:pt x="208" y="244"/>
                    </a:cubicBezTo>
                    <a:cubicBezTo>
                      <a:pt x="211" y="295"/>
                      <a:pt x="118" y="249"/>
                      <a:pt x="96" y="276"/>
                    </a:cubicBezTo>
                    <a:cubicBezTo>
                      <a:pt x="109" y="307"/>
                      <a:pt x="191" y="270"/>
                      <a:pt x="204" y="300"/>
                    </a:cubicBezTo>
                    <a:cubicBezTo>
                      <a:pt x="184" y="333"/>
                      <a:pt x="131" y="309"/>
                      <a:pt x="96" y="324"/>
                    </a:cubicBezTo>
                    <a:cubicBezTo>
                      <a:pt x="101" y="357"/>
                      <a:pt x="179" y="319"/>
                      <a:pt x="200" y="344"/>
                    </a:cubicBezTo>
                    <a:cubicBezTo>
                      <a:pt x="191" y="384"/>
                      <a:pt x="135" y="360"/>
                      <a:pt x="108" y="376"/>
                    </a:cubicBezTo>
                    <a:cubicBezTo>
                      <a:pt x="96" y="398"/>
                      <a:pt x="143" y="391"/>
                      <a:pt x="144" y="412"/>
                    </a:cubicBezTo>
                    <a:cubicBezTo>
                      <a:pt x="139" y="437"/>
                      <a:pt x="94" y="414"/>
                      <a:pt x="80" y="408"/>
                    </a:cubicBezTo>
                    <a:cubicBezTo>
                      <a:pt x="62" y="361"/>
                      <a:pt x="50" y="267"/>
                      <a:pt x="68" y="220"/>
                    </a:cubicBezTo>
                    <a:cubicBezTo>
                      <a:pt x="42" y="220"/>
                      <a:pt x="11" y="224"/>
                      <a:pt x="0" y="208"/>
                    </a:cubicBezTo>
                    <a:cubicBezTo>
                      <a:pt x="3" y="184"/>
                      <a:pt x="33" y="186"/>
                      <a:pt x="48" y="184"/>
                    </a:cubicBezTo>
                    <a:cubicBezTo>
                      <a:pt x="97" y="180"/>
                      <a:pt x="159" y="189"/>
                      <a:pt x="212" y="184"/>
                    </a:cubicBezTo>
                    <a:cubicBezTo>
                      <a:pt x="228" y="133"/>
                      <a:pt x="200" y="38"/>
                      <a:pt x="228" y="0"/>
                    </a:cubicBezTo>
                    <a:cubicBezTo>
                      <a:pt x="281" y="31"/>
                      <a:pt x="235" y="143"/>
                      <a:pt x="252" y="1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2759457" y="3035559"/>
                <a:ext cx="367048" cy="381238"/>
              </a:xfrm>
              <a:custGeom>
                <a:avLst/>
                <a:gdLst>
                  <a:gd name="T0" fmla="*/ 52 w 164"/>
                  <a:gd name="T1" fmla="*/ 128 h 170"/>
                  <a:gd name="T2" fmla="*/ 72 w 164"/>
                  <a:gd name="T3" fmla="*/ 104 h 170"/>
                  <a:gd name="T4" fmla="*/ 0 w 164"/>
                  <a:gd name="T5" fmla="*/ 84 h 170"/>
                  <a:gd name="T6" fmla="*/ 96 w 164"/>
                  <a:gd name="T7" fmla="*/ 72 h 170"/>
                  <a:gd name="T8" fmla="*/ 0 w 164"/>
                  <a:gd name="T9" fmla="*/ 48 h 170"/>
                  <a:gd name="T10" fmla="*/ 0 w 164"/>
                  <a:gd name="T11" fmla="*/ 28 h 170"/>
                  <a:gd name="T12" fmla="*/ 88 w 164"/>
                  <a:gd name="T13" fmla="*/ 24 h 170"/>
                  <a:gd name="T14" fmla="*/ 104 w 164"/>
                  <a:gd name="T15" fmla="*/ 0 h 170"/>
                  <a:gd name="T16" fmla="*/ 52 w 164"/>
                  <a:gd name="T17" fmla="*/ 12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70">
                    <a:moveTo>
                      <a:pt x="52" y="128"/>
                    </a:moveTo>
                    <a:cubicBezTo>
                      <a:pt x="48" y="109"/>
                      <a:pt x="71" y="117"/>
                      <a:pt x="72" y="104"/>
                    </a:cubicBezTo>
                    <a:cubicBezTo>
                      <a:pt x="38" y="100"/>
                      <a:pt x="5" y="119"/>
                      <a:pt x="0" y="84"/>
                    </a:cubicBezTo>
                    <a:cubicBezTo>
                      <a:pt x="23" y="67"/>
                      <a:pt x="77" y="83"/>
                      <a:pt x="96" y="72"/>
                    </a:cubicBezTo>
                    <a:cubicBezTo>
                      <a:pt x="87" y="30"/>
                      <a:pt x="36" y="72"/>
                      <a:pt x="0" y="48"/>
                    </a:cubicBezTo>
                    <a:cubicBezTo>
                      <a:pt x="0" y="42"/>
                      <a:pt x="0" y="35"/>
                      <a:pt x="0" y="28"/>
                    </a:cubicBezTo>
                    <a:cubicBezTo>
                      <a:pt x="22" y="19"/>
                      <a:pt x="60" y="26"/>
                      <a:pt x="88" y="24"/>
                    </a:cubicBezTo>
                    <a:cubicBezTo>
                      <a:pt x="99" y="21"/>
                      <a:pt x="99" y="8"/>
                      <a:pt x="104" y="0"/>
                    </a:cubicBezTo>
                    <a:cubicBezTo>
                      <a:pt x="164" y="29"/>
                      <a:pt x="115" y="170"/>
                      <a:pt x="52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2278889" y="3050695"/>
                <a:ext cx="328262" cy="318802"/>
              </a:xfrm>
              <a:custGeom>
                <a:avLst/>
                <a:gdLst>
                  <a:gd name="T0" fmla="*/ 55 w 147"/>
                  <a:gd name="T1" fmla="*/ 25 h 142"/>
                  <a:gd name="T2" fmla="*/ 147 w 147"/>
                  <a:gd name="T3" fmla="*/ 45 h 142"/>
                  <a:gd name="T4" fmla="*/ 47 w 147"/>
                  <a:gd name="T5" fmla="*/ 61 h 142"/>
                  <a:gd name="T6" fmla="*/ 147 w 147"/>
                  <a:gd name="T7" fmla="*/ 93 h 142"/>
                  <a:gd name="T8" fmla="*/ 75 w 147"/>
                  <a:gd name="T9" fmla="*/ 97 h 142"/>
                  <a:gd name="T10" fmla="*/ 91 w 147"/>
                  <a:gd name="T11" fmla="*/ 125 h 142"/>
                  <a:gd name="T12" fmla="*/ 23 w 147"/>
                  <a:gd name="T13" fmla="*/ 1 h 142"/>
                  <a:gd name="T14" fmla="*/ 55 w 147"/>
                  <a:gd name="T15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2">
                    <a:moveTo>
                      <a:pt x="55" y="25"/>
                    </a:moveTo>
                    <a:cubicBezTo>
                      <a:pt x="95" y="32"/>
                      <a:pt x="142" y="2"/>
                      <a:pt x="147" y="45"/>
                    </a:cubicBezTo>
                    <a:cubicBezTo>
                      <a:pt x="115" y="59"/>
                      <a:pt x="72" y="38"/>
                      <a:pt x="47" y="61"/>
                    </a:cubicBezTo>
                    <a:cubicBezTo>
                      <a:pt x="65" y="96"/>
                      <a:pt x="137" y="41"/>
                      <a:pt x="147" y="93"/>
                    </a:cubicBezTo>
                    <a:cubicBezTo>
                      <a:pt x="131" y="102"/>
                      <a:pt x="96" y="105"/>
                      <a:pt x="75" y="97"/>
                    </a:cubicBezTo>
                    <a:cubicBezTo>
                      <a:pt x="76" y="111"/>
                      <a:pt x="103" y="112"/>
                      <a:pt x="91" y="125"/>
                    </a:cubicBezTo>
                    <a:cubicBezTo>
                      <a:pt x="13" y="142"/>
                      <a:pt x="0" y="48"/>
                      <a:pt x="23" y="1"/>
                    </a:cubicBezTo>
                    <a:cubicBezTo>
                      <a:pt x="44" y="0"/>
                      <a:pt x="44" y="18"/>
                      <a:pt x="55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8" name="Oval 27"/>
              <p:cNvSpPr>
                <a:spLocks noChangeArrowheads="1"/>
              </p:cNvSpPr>
              <p:nvPr/>
            </p:nvSpPr>
            <p:spPr bwMode="auto">
              <a:xfrm>
                <a:off x="1616689" y="2508637"/>
                <a:ext cx="2129446" cy="2133230"/>
              </a:xfrm>
              <a:prstGeom prst="ellipse">
                <a:avLst/>
              </a:prstGeom>
              <a:noFill/>
              <a:ln w="30163" cap="flat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012039" y="2822709"/>
                <a:ext cx="40678" cy="49192"/>
              </a:xfrm>
              <a:custGeom>
                <a:avLst/>
                <a:gdLst>
                  <a:gd name="T0" fmla="*/ 15 w 18"/>
                  <a:gd name="T1" fmla="*/ 0 h 22"/>
                  <a:gd name="T2" fmla="*/ 10 w 18"/>
                  <a:gd name="T3" fmla="*/ 22 h 22"/>
                  <a:gd name="T4" fmla="*/ 15 w 1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22">
                    <a:moveTo>
                      <a:pt x="15" y="0"/>
                    </a:moveTo>
                    <a:cubicBezTo>
                      <a:pt x="15" y="6"/>
                      <a:pt x="18" y="18"/>
                      <a:pt x="10" y="22"/>
                    </a:cubicBezTo>
                    <a:cubicBezTo>
                      <a:pt x="0" y="18"/>
                      <a:pt x="9" y="4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2974199" y="2878523"/>
                <a:ext cx="183524" cy="134332"/>
              </a:xfrm>
              <a:custGeom>
                <a:avLst/>
                <a:gdLst>
                  <a:gd name="T0" fmla="*/ 60 w 82"/>
                  <a:gd name="T1" fmla="*/ 9 h 60"/>
                  <a:gd name="T2" fmla="*/ 60 w 82"/>
                  <a:gd name="T3" fmla="*/ 17 h 60"/>
                  <a:gd name="T4" fmla="*/ 79 w 82"/>
                  <a:gd name="T5" fmla="*/ 31 h 60"/>
                  <a:gd name="T6" fmla="*/ 59 w 82"/>
                  <a:gd name="T7" fmla="*/ 25 h 60"/>
                  <a:gd name="T8" fmla="*/ 39 w 82"/>
                  <a:gd name="T9" fmla="*/ 57 h 60"/>
                  <a:gd name="T10" fmla="*/ 28 w 82"/>
                  <a:gd name="T11" fmla="*/ 41 h 60"/>
                  <a:gd name="T12" fmla="*/ 20 w 82"/>
                  <a:gd name="T13" fmla="*/ 25 h 60"/>
                  <a:gd name="T14" fmla="*/ 41 w 82"/>
                  <a:gd name="T15" fmla="*/ 47 h 60"/>
                  <a:gd name="T16" fmla="*/ 54 w 82"/>
                  <a:gd name="T17" fmla="*/ 23 h 60"/>
                  <a:gd name="T18" fmla="*/ 24 w 82"/>
                  <a:gd name="T19" fmla="*/ 15 h 60"/>
                  <a:gd name="T20" fmla="*/ 3 w 82"/>
                  <a:gd name="T21" fmla="*/ 0 h 60"/>
                  <a:gd name="T22" fmla="*/ 57 w 82"/>
                  <a:gd name="T23" fmla="*/ 17 h 60"/>
                  <a:gd name="T24" fmla="*/ 60 w 82"/>
                  <a:gd name="T2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60">
                    <a:moveTo>
                      <a:pt x="60" y="9"/>
                    </a:moveTo>
                    <a:cubicBezTo>
                      <a:pt x="61" y="11"/>
                      <a:pt x="61" y="14"/>
                      <a:pt x="60" y="17"/>
                    </a:cubicBezTo>
                    <a:cubicBezTo>
                      <a:pt x="69" y="23"/>
                      <a:pt x="82" y="17"/>
                      <a:pt x="79" y="31"/>
                    </a:cubicBezTo>
                    <a:cubicBezTo>
                      <a:pt x="74" y="34"/>
                      <a:pt x="65" y="25"/>
                      <a:pt x="59" y="25"/>
                    </a:cubicBezTo>
                    <a:cubicBezTo>
                      <a:pt x="56" y="34"/>
                      <a:pt x="49" y="60"/>
                      <a:pt x="39" y="57"/>
                    </a:cubicBezTo>
                    <a:cubicBezTo>
                      <a:pt x="33" y="56"/>
                      <a:pt x="30" y="45"/>
                      <a:pt x="28" y="41"/>
                    </a:cubicBezTo>
                    <a:cubicBezTo>
                      <a:pt x="24" y="35"/>
                      <a:pt x="20" y="29"/>
                      <a:pt x="20" y="25"/>
                    </a:cubicBezTo>
                    <a:cubicBezTo>
                      <a:pt x="26" y="32"/>
                      <a:pt x="32" y="41"/>
                      <a:pt x="41" y="47"/>
                    </a:cubicBezTo>
                    <a:cubicBezTo>
                      <a:pt x="48" y="42"/>
                      <a:pt x="49" y="31"/>
                      <a:pt x="54" y="23"/>
                    </a:cubicBezTo>
                    <a:cubicBezTo>
                      <a:pt x="44" y="15"/>
                      <a:pt x="34" y="15"/>
                      <a:pt x="24" y="15"/>
                    </a:cubicBezTo>
                    <a:cubicBezTo>
                      <a:pt x="12" y="13"/>
                      <a:pt x="0" y="16"/>
                      <a:pt x="3" y="0"/>
                    </a:cubicBezTo>
                    <a:cubicBezTo>
                      <a:pt x="18" y="6"/>
                      <a:pt x="39" y="9"/>
                      <a:pt x="57" y="17"/>
                    </a:cubicBezTo>
                    <a:cubicBezTo>
                      <a:pt x="58" y="14"/>
                      <a:pt x="57" y="11"/>
                      <a:pt x="6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30"/>
              <p:cNvSpPr>
                <a:spLocks noEditPoints="1"/>
              </p:cNvSpPr>
              <p:nvPr/>
            </p:nvSpPr>
            <p:spPr bwMode="auto">
              <a:xfrm>
                <a:off x="3079205" y="2739461"/>
                <a:ext cx="176902" cy="170280"/>
              </a:xfrm>
              <a:custGeom>
                <a:avLst/>
                <a:gdLst>
                  <a:gd name="T0" fmla="*/ 51 w 79"/>
                  <a:gd name="T1" fmla="*/ 0 h 76"/>
                  <a:gd name="T2" fmla="*/ 58 w 79"/>
                  <a:gd name="T3" fmla="*/ 14 h 76"/>
                  <a:gd name="T4" fmla="*/ 47 w 79"/>
                  <a:gd name="T5" fmla="*/ 18 h 76"/>
                  <a:gd name="T6" fmla="*/ 53 w 79"/>
                  <a:gd name="T7" fmla="*/ 31 h 76"/>
                  <a:gd name="T8" fmla="*/ 48 w 79"/>
                  <a:gd name="T9" fmla="*/ 29 h 76"/>
                  <a:gd name="T10" fmla="*/ 49 w 79"/>
                  <a:gd name="T11" fmla="*/ 38 h 76"/>
                  <a:gd name="T12" fmla="*/ 69 w 79"/>
                  <a:gd name="T13" fmla="*/ 19 h 76"/>
                  <a:gd name="T14" fmla="*/ 62 w 79"/>
                  <a:gd name="T15" fmla="*/ 16 h 76"/>
                  <a:gd name="T16" fmla="*/ 79 w 79"/>
                  <a:gd name="T17" fmla="*/ 19 h 76"/>
                  <a:gd name="T18" fmla="*/ 48 w 79"/>
                  <a:gd name="T19" fmla="*/ 47 h 76"/>
                  <a:gd name="T20" fmla="*/ 70 w 79"/>
                  <a:gd name="T21" fmla="*/ 56 h 76"/>
                  <a:gd name="T22" fmla="*/ 20 w 79"/>
                  <a:gd name="T23" fmla="*/ 58 h 76"/>
                  <a:gd name="T24" fmla="*/ 36 w 79"/>
                  <a:gd name="T25" fmla="*/ 65 h 76"/>
                  <a:gd name="T26" fmla="*/ 14 w 79"/>
                  <a:gd name="T27" fmla="*/ 70 h 76"/>
                  <a:gd name="T28" fmla="*/ 32 w 79"/>
                  <a:gd name="T29" fmla="*/ 66 h 76"/>
                  <a:gd name="T30" fmla="*/ 14 w 79"/>
                  <a:gd name="T31" fmla="*/ 59 h 76"/>
                  <a:gd name="T32" fmla="*/ 32 w 79"/>
                  <a:gd name="T33" fmla="*/ 56 h 76"/>
                  <a:gd name="T34" fmla="*/ 34 w 79"/>
                  <a:gd name="T35" fmla="*/ 51 h 76"/>
                  <a:gd name="T36" fmla="*/ 0 w 79"/>
                  <a:gd name="T37" fmla="*/ 40 h 76"/>
                  <a:gd name="T38" fmla="*/ 2 w 79"/>
                  <a:gd name="T39" fmla="*/ 34 h 76"/>
                  <a:gd name="T40" fmla="*/ 11 w 79"/>
                  <a:gd name="T41" fmla="*/ 15 h 76"/>
                  <a:gd name="T42" fmla="*/ 3 w 79"/>
                  <a:gd name="T43" fmla="*/ 41 h 76"/>
                  <a:gd name="T44" fmla="*/ 31 w 79"/>
                  <a:gd name="T45" fmla="*/ 47 h 76"/>
                  <a:gd name="T46" fmla="*/ 31 w 79"/>
                  <a:gd name="T47" fmla="*/ 38 h 76"/>
                  <a:gd name="T48" fmla="*/ 14 w 79"/>
                  <a:gd name="T49" fmla="*/ 38 h 76"/>
                  <a:gd name="T50" fmla="*/ 29 w 79"/>
                  <a:gd name="T51" fmla="*/ 34 h 76"/>
                  <a:gd name="T52" fmla="*/ 21 w 79"/>
                  <a:gd name="T53" fmla="*/ 26 h 76"/>
                  <a:gd name="T54" fmla="*/ 27 w 79"/>
                  <a:gd name="T55" fmla="*/ 1 h 76"/>
                  <a:gd name="T56" fmla="*/ 30 w 79"/>
                  <a:gd name="T57" fmla="*/ 20 h 76"/>
                  <a:gd name="T58" fmla="*/ 38 w 79"/>
                  <a:gd name="T59" fmla="*/ 19 h 76"/>
                  <a:gd name="T60" fmla="*/ 39 w 79"/>
                  <a:gd name="T61" fmla="*/ 14 h 76"/>
                  <a:gd name="T62" fmla="*/ 51 w 79"/>
                  <a:gd name="T63" fmla="*/ 7 h 76"/>
                  <a:gd name="T64" fmla="*/ 51 w 79"/>
                  <a:gd name="T65" fmla="*/ 0 h 76"/>
                  <a:gd name="T66" fmla="*/ 29 w 79"/>
                  <a:gd name="T67" fmla="*/ 27 h 76"/>
                  <a:gd name="T68" fmla="*/ 33 w 79"/>
                  <a:gd name="T69" fmla="*/ 33 h 76"/>
                  <a:gd name="T70" fmla="*/ 42 w 79"/>
                  <a:gd name="T71" fmla="*/ 26 h 76"/>
                  <a:gd name="T72" fmla="*/ 43 w 79"/>
                  <a:gd name="T73" fmla="*/ 34 h 76"/>
                  <a:gd name="T74" fmla="*/ 34 w 79"/>
                  <a:gd name="T75" fmla="*/ 36 h 76"/>
                  <a:gd name="T76" fmla="*/ 37 w 79"/>
                  <a:gd name="T77" fmla="*/ 46 h 76"/>
                  <a:gd name="T78" fmla="*/ 42 w 79"/>
                  <a:gd name="T79" fmla="*/ 47 h 76"/>
                  <a:gd name="T80" fmla="*/ 46 w 79"/>
                  <a:gd name="T81" fmla="*/ 41 h 76"/>
                  <a:gd name="T82" fmla="*/ 44 w 79"/>
                  <a:gd name="T83" fmla="*/ 37 h 76"/>
                  <a:gd name="T84" fmla="*/ 40 w 79"/>
                  <a:gd name="T85" fmla="*/ 37 h 76"/>
                  <a:gd name="T86" fmla="*/ 47 w 79"/>
                  <a:gd name="T87" fmla="*/ 28 h 76"/>
                  <a:gd name="T88" fmla="*/ 29 w 79"/>
                  <a:gd name="T89" fmla="*/ 27 h 76"/>
                  <a:gd name="T90" fmla="*/ 36 w 79"/>
                  <a:gd name="T91" fmla="*/ 56 h 76"/>
                  <a:gd name="T92" fmla="*/ 48 w 79"/>
                  <a:gd name="T93" fmla="*/ 55 h 76"/>
                  <a:gd name="T94" fmla="*/ 58 w 79"/>
                  <a:gd name="T95" fmla="*/ 53 h 76"/>
                  <a:gd name="T96" fmla="*/ 36 w 79"/>
                  <a:gd name="T97" fmla="*/ 5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9" h="76">
                    <a:moveTo>
                      <a:pt x="51" y="0"/>
                    </a:moveTo>
                    <a:cubicBezTo>
                      <a:pt x="56" y="4"/>
                      <a:pt x="57" y="9"/>
                      <a:pt x="58" y="14"/>
                    </a:cubicBezTo>
                    <a:cubicBezTo>
                      <a:pt x="55" y="18"/>
                      <a:pt x="51" y="16"/>
                      <a:pt x="47" y="18"/>
                    </a:cubicBezTo>
                    <a:cubicBezTo>
                      <a:pt x="51" y="21"/>
                      <a:pt x="56" y="24"/>
                      <a:pt x="53" y="31"/>
                    </a:cubicBezTo>
                    <a:cubicBezTo>
                      <a:pt x="51" y="32"/>
                      <a:pt x="49" y="29"/>
                      <a:pt x="48" y="29"/>
                    </a:cubicBezTo>
                    <a:cubicBezTo>
                      <a:pt x="46" y="33"/>
                      <a:pt x="49" y="35"/>
                      <a:pt x="49" y="38"/>
                    </a:cubicBezTo>
                    <a:cubicBezTo>
                      <a:pt x="56" y="34"/>
                      <a:pt x="63" y="29"/>
                      <a:pt x="69" y="19"/>
                    </a:cubicBezTo>
                    <a:cubicBezTo>
                      <a:pt x="67" y="18"/>
                      <a:pt x="64" y="19"/>
                      <a:pt x="62" y="16"/>
                    </a:cubicBezTo>
                    <a:cubicBezTo>
                      <a:pt x="67" y="16"/>
                      <a:pt x="73" y="17"/>
                      <a:pt x="79" y="19"/>
                    </a:cubicBezTo>
                    <a:cubicBezTo>
                      <a:pt x="76" y="35"/>
                      <a:pt x="58" y="37"/>
                      <a:pt x="48" y="47"/>
                    </a:cubicBezTo>
                    <a:cubicBezTo>
                      <a:pt x="54" y="51"/>
                      <a:pt x="67" y="47"/>
                      <a:pt x="70" y="56"/>
                    </a:cubicBezTo>
                    <a:cubicBezTo>
                      <a:pt x="56" y="64"/>
                      <a:pt x="37" y="57"/>
                      <a:pt x="20" y="58"/>
                    </a:cubicBezTo>
                    <a:cubicBezTo>
                      <a:pt x="23" y="60"/>
                      <a:pt x="30" y="60"/>
                      <a:pt x="36" y="65"/>
                    </a:cubicBezTo>
                    <a:cubicBezTo>
                      <a:pt x="36" y="76"/>
                      <a:pt x="22" y="72"/>
                      <a:pt x="14" y="70"/>
                    </a:cubicBezTo>
                    <a:cubicBezTo>
                      <a:pt x="20" y="69"/>
                      <a:pt x="27" y="70"/>
                      <a:pt x="32" y="66"/>
                    </a:cubicBezTo>
                    <a:cubicBezTo>
                      <a:pt x="28" y="62"/>
                      <a:pt x="18" y="66"/>
                      <a:pt x="14" y="59"/>
                    </a:cubicBezTo>
                    <a:cubicBezTo>
                      <a:pt x="19" y="53"/>
                      <a:pt x="26" y="57"/>
                      <a:pt x="32" y="56"/>
                    </a:cubicBezTo>
                    <a:cubicBezTo>
                      <a:pt x="32" y="54"/>
                      <a:pt x="33" y="53"/>
                      <a:pt x="34" y="51"/>
                    </a:cubicBezTo>
                    <a:cubicBezTo>
                      <a:pt x="24" y="50"/>
                      <a:pt x="7" y="51"/>
                      <a:pt x="0" y="40"/>
                    </a:cubicBezTo>
                    <a:cubicBezTo>
                      <a:pt x="4" y="40"/>
                      <a:pt x="2" y="36"/>
                      <a:pt x="2" y="34"/>
                    </a:cubicBezTo>
                    <a:cubicBezTo>
                      <a:pt x="7" y="30"/>
                      <a:pt x="10" y="21"/>
                      <a:pt x="11" y="15"/>
                    </a:cubicBezTo>
                    <a:cubicBezTo>
                      <a:pt x="13" y="21"/>
                      <a:pt x="12" y="37"/>
                      <a:pt x="3" y="41"/>
                    </a:cubicBezTo>
                    <a:cubicBezTo>
                      <a:pt x="12" y="46"/>
                      <a:pt x="22" y="43"/>
                      <a:pt x="31" y="47"/>
                    </a:cubicBezTo>
                    <a:cubicBezTo>
                      <a:pt x="32" y="43"/>
                      <a:pt x="29" y="41"/>
                      <a:pt x="31" y="38"/>
                    </a:cubicBezTo>
                    <a:cubicBezTo>
                      <a:pt x="25" y="36"/>
                      <a:pt x="17" y="45"/>
                      <a:pt x="14" y="38"/>
                    </a:cubicBezTo>
                    <a:cubicBezTo>
                      <a:pt x="19" y="36"/>
                      <a:pt x="25" y="37"/>
                      <a:pt x="29" y="34"/>
                    </a:cubicBezTo>
                    <a:cubicBezTo>
                      <a:pt x="29" y="29"/>
                      <a:pt x="24" y="28"/>
                      <a:pt x="21" y="26"/>
                    </a:cubicBezTo>
                    <a:cubicBezTo>
                      <a:pt x="26" y="18"/>
                      <a:pt x="28" y="9"/>
                      <a:pt x="27" y="1"/>
                    </a:cubicBezTo>
                    <a:cubicBezTo>
                      <a:pt x="32" y="6"/>
                      <a:pt x="32" y="13"/>
                      <a:pt x="30" y="20"/>
                    </a:cubicBezTo>
                    <a:cubicBezTo>
                      <a:pt x="33" y="22"/>
                      <a:pt x="35" y="19"/>
                      <a:pt x="38" y="19"/>
                    </a:cubicBezTo>
                    <a:cubicBezTo>
                      <a:pt x="40" y="16"/>
                      <a:pt x="36" y="15"/>
                      <a:pt x="39" y="14"/>
                    </a:cubicBezTo>
                    <a:cubicBezTo>
                      <a:pt x="43" y="17"/>
                      <a:pt x="49" y="11"/>
                      <a:pt x="51" y="7"/>
                    </a:cubicBezTo>
                    <a:cubicBezTo>
                      <a:pt x="52" y="4"/>
                      <a:pt x="50" y="3"/>
                      <a:pt x="51" y="0"/>
                    </a:cubicBezTo>
                    <a:close/>
                    <a:moveTo>
                      <a:pt x="29" y="27"/>
                    </a:moveTo>
                    <a:cubicBezTo>
                      <a:pt x="32" y="28"/>
                      <a:pt x="31" y="31"/>
                      <a:pt x="33" y="33"/>
                    </a:cubicBezTo>
                    <a:cubicBezTo>
                      <a:pt x="37" y="33"/>
                      <a:pt x="38" y="25"/>
                      <a:pt x="42" y="26"/>
                    </a:cubicBezTo>
                    <a:cubicBezTo>
                      <a:pt x="43" y="28"/>
                      <a:pt x="44" y="31"/>
                      <a:pt x="43" y="34"/>
                    </a:cubicBezTo>
                    <a:cubicBezTo>
                      <a:pt x="40" y="34"/>
                      <a:pt x="36" y="32"/>
                      <a:pt x="34" y="36"/>
                    </a:cubicBezTo>
                    <a:cubicBezTo>
                      <a:pt x="37" y="39"/>
                      <a:pt x="36" y="43"/>
                      <a:pt x="37" y="46"/>
                    </a:cubicBezTo>
                    <a:cubicBezTo>
                      <a:pt x="39" y="45"/>
                      <a:pt x="41" y="46"/>
                      <a:pt x="42" y="47"/>
                    </a:cubicBezTo>
                    <a:cubicBezTo>
                      <a:pt x="43" y="44"/>
                      <a:pt x="47" y="44"/>
                      <a:pt x="46" y="41"/>
                    </a:cubicBezTo>
                    <a:cubicBezTo>
                      <a:pt x="44" y="42"/>
                      <a:pt x="43" y="39"/>
                      <a:pt x="44" y="37"/>
                    </a:cubicBezTo>
                    <a:cubicBezTo>
                      <a:pt x="42" y="36"/>
                      <a:pt x="41" y="39"/>
                      <a:pt x="40" y="37"/>
                    </a:cubicBezTo>
                    <a:cubicBezTo>
                      <a:pt x="43" y="36"/>
                      <a:pt x="45" y="32"/>
                      <a:pt x="47" y="28"/>
                    </a:cubicBezTo>
                    <a:cubicBezTo>
                      <a:pt x="42" y="21"/>
                      <a:pt x="35" y="19"/>
                      <a:pt x="29" y="27"/>
                    </a:cubicBezTo>
                    <a:close/>
                    <a:moveTo>
                      <a:pt x="36" y="56"/>
                    </a:moveTo>
                    <a:cubicBezTo>
                      <a:pt x="40" y="58"/>
                      <a:pt x="44" y="56"/>
                      <a:pt x="48" y="55"/>
                    </a:cubicBezTo>
                    <a:cubicBezTo>
                      <a:pt x="52" y="55"/>
                      <a:pt x="58" y="56"/>
                      <a:pt x="58" y="53"/>
                    </a:cubicBezTo>
                    <a:cubicBezTo>
                      <a:pt x="50" y="52"/>
                      <a:pt x="42" y="49"/>
                      <a:pt x="36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2714995" y="2642969"/>
                <a:ext cx="176902" cy="179740"/>
              </a:xfrm>
              <a:custGeom>
                <a:avLst/>
                <a:gdLst>
                  <a:gd name="T0" fmla="*/ 55 w 79"/>
                  <a:gd name="T1" fmla="*/ 0 h 80"/>
                  <a:gd name="T2" fmla="*/ 52 w 79"/>
                  <a:gd name="T3" fmla="*/ 36 h 80"/>
                  <a:gd name="T4" fmla="*/ 79 w 79"/>
                  <a:gd name="T5" fmla="*/ 30 h 80"/>
                  <a:gd name="T6" fmla="*/ 49 w 79"/>
                  <a:gd name="T7" fmla="*/ 43 h 80"/>
                  <a:gd name="T8" fmla="*/ 55 w 79"/>
                  <a:gd name="T9" fmla="*/ 56 h 80"/>
                  <a:gd name="T10" fmla="*/ 62 w 79"/>
                  <a:gd name="T11" fmla="*/ 69 h 80"/>
                  <a:gd name="T12" fmla="*/ 73 w 79"/>
                  <a:gd name="T13" fmla="*/ 80 h 80"/>
                  <a:gd name="T14" fmla="*/ 58 w 79"/>
                  <a:gd name="T15" fmla="*/ 78 h 80"/>
                  <a:gd name="T16" fmla="*/ 47 w 79"/>
                  <a:gd name="T17" fmla="*/ 47 h 80"/>
                  <a:gd name="T18" fmla="*/ 0 w 79"/>
                  <a:gd name="T19" fmla="*/ 67 h 80"/>
                  <a:gd name="T20" fmla="*/ 7 w 79"/>
                  <a:gd name="T21" fmla="*/ 66 h 80"/>
                  <a:gd name="T22" fmla="*/ 42 w 79"/>
                  <a:gd name="T23" fmla="*/ 40 h 80"/>
                  <a:gd name="T24" fmla="*/ 12 w 79"/>
                  <a:gd name="T25" fmla="*/ 40 h 80"/>
                  <a:gd name="T26" fmla="*/ 44 w 79"/>
                  <a:gd name="T27" fmla="*/ 38 h 80"/>
                  <a:gd name="T28" fmla="*/ 55 w 79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80">
                    <a:moveTo>
                      <a:pt x="55" y="0"/>
                    </a:moveTo>
                    <a:cubicBezTo>
                      <a:pt x="73" y="7"/>
                      <a:pt x="55" y="21"/>
                      <a:pt x="52" y="36"/>
                    </a:cubicBezTo>
                    <a:cubicBezTo>
                      <a:pt x="63" y="36"/>
                      <a:pt x="69" y="26"/>
                      <a:pt x="79" y="30"/>
                    </a:cubicBezTo>
                    <a:cubicBezTo>
                      <a:pt x="74" y="35"/>
                      <a:pt x="50" y="33"/>
                      <a:pt x="49" y="43"/>
                    </a:cubicBezTo>
                    <a:cubicBezTo>
                      <a:pt x="49" y="46"/>
                      <a:pt x="53" y="53"/>
                      <a:pt x="55" y="56"/>
                    </a:cubicBezTo>
                    <a:cubicBezTo>
                      <a:pt x="57" y="61"/>
                      <a:pt x="60" y="66"/>
                      <a:pt x="62" y="69"/>
                    </a:cubicBezTo>
                    <a:cubicBezTo>
                      <a:pt x="65" y="73"/>
                      <a:pt x="72" y="75"/>
                      <a:pt x="73" y="80"/>
                    </a:cubicBezTo>
                    <a:cubicBezTo>
                      <a:pt x="68" y="78"/>
                      <a:pt x="63" y="77"/>
                      <a:pt x="58" y="78"/>
                    </a:cubicBezTo>
                    <a:cubicBezTo>
                      <a:pt x="52" y="69"/>
                      <a:pt x="51" y="58"/>
                      <a:pt x="47" y="47"/>
                    </a:cubicBezTo>
                    <a:cubicBezTo>
                      <a:pt x="36" y="61"/>
                      <a:pt x="23" y="74"/>
                      <a:pt x="0" y="67"/>
                    </a:cubicBezTo>
                    <a:cubicBezTo>
                      <a:pt x="1" y="64"/>
                      <a:pt x="5" y="66"/>
                      <a:pt x="7" y="66"/>
                    </a:cubicBezTo>
                    <a:cubicBezTo>
                      <a:pt x="23" y="65"/>
                      <a:pt x="35" y="54"/>
                      <a:pt x="42" y="40"/>
                    </a:cubicBezTo>
                    <a:cubicBezTo>
                      <a:pt x="32" y="38"/>
                      <a:pt x="15" y="56"/>
                      <a:pt x="12" y="40"/>
                    </a:cubicBezTo>
                    <a:cubicBezTo>
                      <a:pt x="22" y="43"/>
                      <a:pt x="33" y="38"/>
                      <a:pt x="44" y="38"/>
                    </a:cubicBezTo>
                    <a:cubicBezTo>
                      <a:pt x="50" y="29"/>
                      <a:pt x="55" y="10"/>
                      <a:pt x="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2488901" y="2639185"/>
                <a:ext cx="75680" cy="167442"/>
              </a:xfrm>
              <a:custGeom>
                <a:avLst/>
                <a:gdLst>
                  <a:gd name="T0" fmla="*/ 34 w 34"/>
                  <a:gd name="T1" fmla="*/ 75 h 75"/>
                  <a:gd name="T2" fmla="*/ 18 w 34"/>
                  <a:gd name="T3" fmla="*/ 48 h 75"/>
                  <a:gd name="T4" fmla="*/ 5 w 34"/>
                  <a:gd name="T5" fmla="*/ 13 h 75"/>
                  <a:gd name="T6" fmla="*/ 1 w 34"/>
                  <a:gd name="T7" fmla="*/ 6 h 75"/>
                  <a:gd name="T8" fmla="*/ 16 w 34"/>
                  <a:gd name="T9" fmla="*/ 25 h 75"/>
                  <a:gd name="T10" fmla="*/ 34 w 34"/>
                  <a:gd name="T1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75">
                    <a:moveTo>
                      <a:pt x="34" y="75"/>
                    </a:moveTo>
                    <a:cubicBezTo>
                      <a:pt x="27" y="70"/>
                      <a:pt x="23" y="58"/>
                      <a:pt x="18" y="48"/>
                    </a:cubicBezTo>
                    <a:cubicBezTo>
                      <a:pt x="12" y="36"/>
                      <a:pt x="9" y="21"/>
                      <a:pt x="5" y="13"/>
                    </a:cubicBezTo>
                    <a:cubicBezTo>
                      <a:pt x="3" y="9"/>
                      <a:pt x="0" y="9"/>
                      <a:pt x="1" y="6"/>
                    </a:cubicBezTo>
                    <a:cubicBezTo>
                      <a:pt x="10" y="0"/>
                      <a:pt x="13" y="15"/>
                      <a:pt x="16" y="25"/>
                    </a:cubicBezTo>
                    <a:cubicBezTo>
                      <a:pt x="22" y="42"/>
                      <a:pt x="33" y="64"/>
                      <a:pt x="34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2428357" y="2703513"/>
                <a:ext cx="40678" cy="157036"/>
              </a:xfrm>
              <a:custGeom>
                <a:avLst/>
                <a:gdLst>
                  <a:gd name="T0" fmla="*/ 2 w 18"/>
                  <a:gd name="T1" fmla="*/ 2 h 70"/>
                  <a:gd name="T2" fmla="*/ 9 w 18"/>
                  <a:gd name="T3" fmla="*/ 2 h 70"/>
                  <a:gd name="T4" fmla="*/ 13 w 18"/>
                  <a:gd name="T5" fmla="*/ 52 h 70"/>
                  <a:gd name="T6" fmla="*/ 0 w 18"/>
                  <a:gd name="T7" fmla="*/ 62 h 70"/>
                  <a:gd name="T8" fmla="*/ 7 w 18"/>
                  <a:gd name="T9" fmla="*/ 59 h 70"/>
                  <a:gd name="T10" fmla="*/ 2 w 18"/>
                  <a:gd name="T11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70">
                    <a:moveTo>
                      <a:pt x="2" y="2"/>
                    </a:moveTo>
                    <a:cubicBezTo>
                      <a:pt x="5" y="0"/>
                      <a:pt x="7" y="1"/>
                      <a:pt x="9" y="2"/>
                    </a:cubicBezTo>
                    <a:cubicBezTo>
                      <a:pt x="11" y="16"/>
                      <a:pt x="18" y="38"/>
                      <a:pt x="13" y="52"/>
                    </a:cubicBezTo>
                    <a:cubicBezTo>
                      <a:pt x="12" y="57"/>
                      <a:pt x="7" y="70"/>
                      <a:pt x="0" y="62"/>
                    </a:cubicBezTo>
                    <a:cubicBezTo>
                      <a:pt x="3" y="63"/>
                      <a:pt x="6" y="61"/>
                      <a:pt x="7" y="59"/>
                    </a:cubicBezTo>
                    <a:cubicBezTo>
                      <a:pt x="15" y="52"/>
                      <a:pt x="9" y="1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34"/>
              <p:cNvSpPr/>
              <p:nvPr/>
            </p:nvSpPr>
            <p:spPr bwMode="auto">
              <a:xfrm>
                <a:off x="2397139" y="2714865"/>
                <a:ext cx="47300" cy="85140"/>
              </a:xfrm>
              <a:custGeom>
                <a:avLst/>
                <a:gdLst>
                  <a:gd name="T0" fmla="*/ 14 w 21"/>
                  <a:gd name="T1" fmla="*/ 0 h 38"/>
                  <a:gd name="T2" fmla="*/ 17 w 21"/>
                  <a:gd name="T3" fmla="*/ 25 h 38"/>
                  <a:gd name="T4" fmla="*/ 18 w 21"/>
                  <a:gd name="T5" fmla="*/ 35 h 38"/>
                  <a:gd name="T6" fmla="*/ 0 w 21"/>
                  <a:gd name="T7" fmla="*/ 22 h 38"/>
                  <a:gd name="T8" fmla="*/ 10 w 21"/>
                  <a:gd name="T9" fmla="*/ 26 h 38"/>
                  <a:gd name="T10" fmla="*/ 14 w 21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8">
                    <a:moveTo>
                      <a:pt x="14" y="0"/>
                    </a:moveTo>
                    <a:cubicBezTo>
                      <a:pt x="18" y="5"/>
                      <a:pt x="15" y="16"/>
                      <a:pt x="17" y="25"/>
                    </a:cubicBezTo>
                    <a:cubicBezTo>
                      <a:pt x="18" y="28"/>
                      <a:pt x="21" y="32"/>
                      <a:pt x="18" y="35"/>
                    </a:cubicBezTo>
                    <a:cubicBezTo>
                      <a:pt x="10" y="38"/>
                      <a:pt x="6" y="27"/>
                      <a:pt x="0" y="22"/>
                    </a:cubicBezTo>
                    <a:cubicBezTo>
                      <a:pt x="4" y="22"/>
                      <a:pt x="7" y="25"/>
                      <a:pt x="10" y="26"/>
                    </a:cubicBezTo>
                    <a:cubicBezTo>
                      <a:pt x="15" y="18"/>
                      <a:pt x="15" y="9"/>
                      <a:pt x="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5"/>
              <p:cNvSpPr/>
              <p:nvPr/>
            </p:nvSpPr>
            <p:spPr bwMode="auto">
              <a:xfrm>
                <a:off x="2469035" y="2694999"/>
                <a:ext cx="55814" cy="87032"/>
              </a:xfrm>
              <a:custGeom>
                <a:avLst/>
                <a:gdLst>
                  <a:gd name="T0" fmla="*/ 0 w 25"/>
                  <a:gd name="T1" fmla="*/ 3 h 39"/>
                  <a:gd name="T2" fmla="*/ 9 w 25"/>
                  <a:gd name="T3" fmla="*/ 8 h 39"/>
                  <a:gd name="T4" fmla="*/ 12 w 25"/>
                  <a:gd name="T5" fmla="*/ 0 h 39"/>
                  <a:gd name="T6" fmla="*/ 19 w 25"/>
                  <a:gd name="T7" fmla="*/ 10 h 39"/>
                  <a:gd name="T8" fmla="*/ 10 w 25"/>
                  <a:gd name="T9" fmla="*/ 10 h 39"/>
                  <a:gd name="T10" fmla="*/ 18 w 25"/>
                  <a:gd name="T11" fmla="*/ 39 h 39"/>
                  <a:gd name="T12" fmla="*/ 11 w 25"/>
                  <a:gd name="T13" fmla="*/ 36 h 39"/>
                  <a:gd name="T14" fmla="*/ 0 w 25"/>
                  <a:gd name="T15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39">
                    <a:moveTo>
                      <a:pt x="0" y="3"/>
                    </a:moveTo>
                    <a:cubicBezTo>
                      <a:pt x="4" y="3"/>
                      <a:pt x="7" y="3"/>
                      <a:pt x="9" y="8"/>
                    </a:cubicBezTo>
                    <a:cubicBezTo>
                      <a:pt x="14" y="7"/>
                      <a:pt x="12" y="3"/>
                      <a:pt x="12" y="0"/>
                    </a:cubicBezTo>
                    <a:cubicBezTo>
                      <a:pt x="13" y="2"/>
                      <a:pt x="17" y="8"/>
                      <a:pt x="19" y="10"/>
                    </a:cubicBezTo>
                    <a:cubicBezTo>
                      <a:pt x="15" y="11"/>
                      <a:pt x="12" y="12"/>
                      <a:pt x="10" y="10"/>
                    </a:cubicBezTo>
                    <a:cubicBezTo>
                      <a:pt x="8" y="19"/>
                      <a:pt x="25" y="31"/>
                      <a:pt x="18" y="39"/>
                    </a:cubicBezTo>
                    <a:cubicBezTo>
                      <a:pt x="15" y="39"/>
                      <a:pt x="13" y="38"/>
                      <a:pt x="11" y="36"/>
                    </a:cubicBezTo>
                    <a:cubicBezTo>
                      <a:pt x="10" y="26"/>
                      <a:pt x="6" y="1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6"/>
              <p:cNvSpPr/>
              <p:nvPr/>
            </p:nvSpPr>
            <p:spPr bwMode="auto">
              <a:xfrm>
                <a:off x="2457683" y="2719595"/>
                <a:ext cx="19866" cy="40678"/>
              </a:xfrm>
              <a:custGeom>
                <a:avLst/>
                <a:gdLst>
                  <a:gd name="T0" fmla="*/ 2 w 9"/>
                  <a:gd name="T1" fmla="*/ 0 h 18"/>
                  <a:gd name="T2" fmla="*/ 9 w 9"/>
                  <a:gd name="T3" fmla="*/ 16 h 18"/>
                  <a:gd name="T4" fmla="*/ 0 w 9"/>
                  <a:gd name="T5" fmla="*/ 14 h 18"/>
                  <a:gd name="T6" fmla="*/ 2 w 9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8" y="0"/>
                      <a:pt x="7" y="11"/>
                      <a:pt x="9" y="16"/>
                    </a:cubicBezTo>
                    <a:cubicBezTo>
                      <a:pt x="5" y="18"/>
                      <a:pt x="3" y="16"/>
                      <a:pt x="0" y="14"/>
                    </a:cubicBezTo>
                    <a:cubicBezTo>
                      <a:pt x="5" y="11"/>
                      <a:pt x="3" y="5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37"/>
              <p:cNvSpPr>
                <a:spLocks noEditPoints="1"/>
              </p:cNvSpPr>
              <p:nvPr/>
            </p:nvSpPr>
            <p:spPr bwMode="auto">
              <a:xfrm>
                <a:off x="2095365" y="2717703"/>
                <a:ext cx="136224" cy="299882"/>
              </a:xfrm>
              <a:custGeom>
                <a:avLst/>
                <a:gdLst>
                  <a:gd name="T0" fmla="*/ 6 w 61"/>
                  <a:gd name="T1" fmla="*/ 2 h 134"/>
                  <a:gd name="T2" fmla="*/ 20 w 61"/>
                  <a:gd name="T3" fmla="*/ 5 h 134"/>
                  <a:gd name="T4" fmla="*/ 29 w 61"/>
                  <a:gd name="T5" fmla="*/ 32 h 134"/>
                  <a:gd name="T6" fmla="*/ 39 w 61"/>
                  <a:gd name="T7" fmla="*/ 17 h 134"/>
                  <a:gd name="T8" fmla="*/ 48 w 61"/>
                  <a:gd name="T9" fmla="*/ 16 h 134"/>
                  <a:gd name="T10" fmla="*/ 39 w 61"/>
                  <a:gd name="T11" fmla="*/ 35 h 134"/>
                  <a:gd name="T12" fmla="*/ 34 w 61"/>
                  <a:gd name="T13" fmla="*/ 52 h 134"/>
                  <a:gd name="T14" fmla="*/ 37 w 61"/>
                  <a:gd name="T15" fmla="*/ 62 h 134"/>
                  <a:gd name="T16" fmla="*/ 51 w 61"/>
                  <a:gd name="T17" fmla="*/ 34 h 134"/>
                  <a:gd name="T18" fmla="*/ 59 w 61"/>
                  <a:gd name="T19" fmla="*/ 34 h 134"/>
                  <a:gd name="T20" fmla="*/ 54 w 61"/>
                  <a:gd name="T21" fmla="*/ 48 h 134"/>
                  <a:gd name="T22" fmla="*/ 44 w 61"/>
                  <a:gd name="T23" fmla="*/ 61 h 134"/>
                  <a:gd name="T24" fmla="*/ 49 w 61"/>
                  <a:gd name="T25" fmla="*/ 49 h 134"/>
                  <a:gd name="T26" fmla="*/ 37 w 61"/>
                  <a:gd name="T27" fmla="*/ 66 h 134"/>
                  <a:gd name="T28" fmla="*/ 36 w 61"/>
                  <a:gd name="T29" fmla="*/ 81 h 134"/>
                  <a:gd name="T30" fmla="*/ 35 w 61"/>
                  <a:gd name="T31" fmla="*/ 74 h 134"/>
                  <a:gd name="T32" fmla="*/ 25 w 61"/>
                  <a:gd name="T33" fmla="*/ 92 h 134"/>
                  <a:gd name="T34" fmla="*/ 16 w 61"/>
                  <a:gd name="T35" fmla="*/ 112 h 134"/>
                  <a:gd name="T36" fmla="*/ 3 w 61"/>
                  <a:gd name="T37" fmla="*/ 134 h 134"/>
                  <a:gd name="T38" fmla="*/ 0 w 61"/>
                  <a:gd name="T39" fmla="*/ 131 h 134"/>
                  <a:gd name="T40" fmla="*/ 5 w 61"/>
                  <a:gd name="T41" fmla="*/ 127 h 134"/>
                  <a:gd name="T42" fmla="*/ 34 w 61"/>
                  <a:gd name="T43" fmla="*/ 72 h 134"/>
                  <a:gd name="T44" fmla="*/ 29 w 61"/>
                  <a:gd name="T45" fmla="*/ 58 h 134"/>
                  <a:gd name="T46" fmla="*/ 22 w 61"/>
                  <a:gd name="T47" fmla="*/ 65 h 134"/>
                  <a:gd name="T48" fmla="*/ 24 w 61"/>
                  <a:gd name="T49" fmla="*/ 45 h 134"/>
                  <a:gd name="T50" fmla="*/ 18 w 61"/>
                  <a:gd name="T51" fmla="*/ 51 h 134"/>
                  <a:gd name="T52" fmla="*/ 23 w 61"/>
                  <a:gd name="T53" fmla="*/ 41 h 134"/>
                  <a:gd name="T54" fmla="*/ 6 w 61"/>
                  <a:gd name="T55" fmla="*/ 2 h 134"/>
                  <a:gd name="T56" fmla="*/ 32 w 61"/>
                  <a:gd name="T57" fmla="*/ 38 h 134"/>
                  <a:gd name="T58" fmla="*/ 37 w 61"/>
                  <a:gd name="T59" fmla="*/ 27 h 134"/>
                  <a:gd name="T60" fmla="*/ 32 w 61"/>
                  <a:gd name="T61" fmla="*/ 3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1" h="134">
                    <a:moveTo>
                      <a:pt x="6" y="2"/>
                    </a:moveTo>
                    <a:cubicBezTo>
                      <a:pt x="11" y="0"/>
                      <a:pt x="15" y="4"/>
                      <a:pt x="20" y="5"/>
                    </a:cubicBezTo>
                    <a:cubicBezTo>
                      <a:pt x="23" y="14"/>
                      <a:pt x="25" y="22"/>
                      <a:pt x="29" y="32"/>
                    </a:cubicBezTo>
                    <a:cubicBezTo>
                      <a:pt x="32" y="28"/>
                      <a:pt x="40" y="22"/>
                      <a:pt x="39" y="17"/>
                    </a:cubicBezTo>
                    <a:cubicBezTo>
                      <a:pt x="43" y="15"/>
                      <a:pt x="45" y="15"/>
                      <a:pt x="48" y="16"/>
                    </a:cubicBezTo>
                    <a:cubicBezTo>
                      <a:pt x="45" y="23"/>
                      <a:pt x="43" y="29"/>
                      <a:pt x="39" y="35"/>
                    </a:cubicBezTo>
                    <a:cubicBezTo>
                      <a:pt x="44" y="43"/>
                      <a:pt x="39" y="47"/>
                      <a:pt x="34" y="52"/>
                    </a:cubicBezTo>
                    <a:cubicBezTo>
                      <a:pt x="34" y="55"/>
                      <a:pt x="36" y="59"/>
                      <a:pt x="37" y="62"/>
                    </a:cubicBezTo>
                    <a:cubicBezTo>
                      <a:pt x="42" y="54"/>
                      <a:pt x="47" y="43"/>
                      <a:pt x="51" y="34"/>
                    </a:cubicBezTo>
                    <a:cubicBezTo>
                      <a:pt x="53" y="35"/>
                      <a:pt x="57" y="32"/>
                      <a:pt x="59" y="34"/>
                    </a:cubicBezTo>
                    <a:cubicBezTo>
                      <a:pt x="61" y="40"/>
                      <a:pt x="53" y="42"/>
                      <a:pt x="54" y="48"/>
                    </a:cubicBezTo>
                    <a:cubicBezTo>
                      <a:pt x="48" y="51"/>
                      <a:pt x="50" y="57"/>
                      <a:pt x="44" y="61"/>
                    </a:cubicBezTo>
                    <a:cubicBezTo>
                      <a:pt x="44" y="56"/>
                      <a:pt x="48" y="53"/>
                      <a:pt x="49" y="49"/>
                    </a:cubicBezTo>
                    <a:cubicBezTo>
                      <a:pt x="43" y="52"/>
                      <a:pt x="41" y="60"/>
                      <a:pt x="37" y="66"/>
                    </a:cubicBezTo>
                    <a:cubicBezTo>
                      <a:pt x="39" y="71"/>
                      <a:pt x="41" y="77"/>
                      <a:pt x="36" y="81"/>
                    </a:cubicBezTo>
                    <a:cubicBezTo>
                      <a:pt x="34" y="78"/>
                      <a:pt x="38" y="77"/>
                      <a:pt x="35" y="74"/>
                    </a:cubicBezTo>
                    <a:cubicBezTo>
                      <a:pt x="30" y="79"/>
                      <a:pt x="28" y="86"/>
                      <a:pt x="25" y="92"/>
                    </a:cubicBezTo>
                    <a:cubicBezTo>
                      <a:pt x="22" y="99"/>
                      <a:pt x="18" y="105"/>
                      <a:pt x="16" y="112"/>
                    </a:cubicBezTo>
                    <a:cubicBezTo>
                      <a:pt x="13" y="119"/>
                      <a:pt x="13" y="130"/>
                      <a:pt x="3" y="134"/>
                    </a:cubicBezTo>
                    <a:cubicBezTo>
                      <a:pt x="2" y="133"/>
                      <a:pt x="0" y="132"/>
                      <a:pt x="0" y="131"/>
                    </a:cubicBezTo>
                    <a:cubicBezTo>
                      <a:pt x="1" y="129"/>
                      <a:pt x="4" y="128"/>
                      <a:pt x="5" y="127"/>
                    </a:cubicBezTo>
                    <a:cubicBezTo>
                      <a:pt x="15" y="108"/>
                      <a:pt x="24" y="90"/>
                      <a:pt x="34" y="72"/>
                    </a:cubicBezTo>
                    <a:cubicBezTo>
                      <a:pt x="32" y="67"/>
                      <a:pt x="30" y="62"/>
                      <a:pt x="29" y="58"/>
                    </a:cubicBezTo>
                    <a:cubicBezTo>
                      <a:pt x="24" y="59"/>
                      <a:pt x="26" y="65"/>
                      <a:pt x="22" y="65"/>
                    </a:cubicBezTo>
                    <a:cubicBezTo>
                      <a:pt x="20" y="58"/>
                      <a:pt x="31" y="52"/>
                      <a:pt x="24" y="45"/>
                    </a:cubicBezTo>
                    <a:cubicBezTo>
                      <a:pt x="21" y="47"/>
                      <a:pt x="20" y="49"/>
                      <a:pt x="18" y="51"/>
                    </a:cubicBezTo>
                    <a:cubicBezTo>
                      <a:pt x="18" y="47"/>
                      <a:pt x="22" y="45"/>
                      <a:pt x="23" y="41"/>
                    </a:cubicBezTo>
                    <a:cubicBezTo>
                      <a:pt x="17" y="28"/>
                      <a:pt x="14" y="16"/>
                      <a:pt x="6" y="2"/>
                    </a:cubicBezTo>
                    <a:close/>
                    <a:moveTo>
                      <a:pt x="32" y="38"/>
                    </a:moveTo>
                    <a:cubicBezTo>
                      <a:pt x="35" y="35"/>
                      <a:pt x="37" y="31"/>
                      <a:pt x="37" y="27"/>
                    </a:cubicBezTo>
                    <a:cubicBezTo>
                      <a:pt x="34" y="30"/>
                      <a:pt x="33" y="34"/>
                      <a:pt x="32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38"/>
              <p:cNvSpPr/>
              <p:nvPr/>
            </p:nvSpPr>
            <p:spPr bwMode="auto">
              <a:xfrm>
                <a:off x="2095365" y="2837845"/>
                <a:ext cx="67166" cy="45408"/>
              </a:xfrm>
              <a:custGeom>
                <a:avLst/>
                <a:gdLst>
                  <a:gd name="T0" fmla="*/ 0 w 30"/>
                  <a:gd name="T1" fmla="*/ 2 h 20"/>
                  <a:gd name="T2" fmla="*/ 16 w 30"/>
                  <a:gd name="T3" fmla="*/ 20 h 20"/>
                  <a:gd name="T4" fmla="*/ 0 w 30"/>
                  <a:gd name="T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0">
                    <a:moveTo>
                      <a:pt x="0" y="2"/>
                    </a:moveTo>
                    <a:cubicBezTo>
                      <a:pt x="9" y="0"/>
                      <a:pt x="30" y="12"/>
                      <a:pt x="16" y="20"/>
                    </a:cubicBezTo>
                    <a:cubicBezTo>
                      <a:pt x="10" y="18"/>
                      <a:pt x="6" y="7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9"/>
              <p:cNvSpPr/>
              <p:nvPr/>
            </p:nvSpPr>
            <p:spPr bwMode="auto">
              <a:xfrm>
                <a:off x="2180505" y="2847305"/>
                <a:ext cx="85140" cy="122980"/>
              </a:xfrm>
              <a:custGeom>
                <a:avLst/>
                <a:gdLst>
                  <a:gd name="T0" fmla="*/ 11 w 38"/>
                  <a:gd name="T1" fmla="*/ 2 h 55"/>
                  <a:gd name="T2" fmla="*/ 23 w 38"/>
                  <a:gd name="T3" fmla="*/ 6 h 55"/>
                  <a:gd name="T4" fmla="*/ 24 w 38"/>
                  <a:gd name="T5" fmla="*/ 16 h 55"/>
                  <a:gd name="T6" fmla="*/ 38 w 38"/>
                  <a:gd name="T7" fmla="*/ 47 h 55"/>
                  <a:gd name="T8" fmla="*/ 33 w 38"/>
                  <a:gd name="T9" fmla="*/ 55 h 55"/>
                  <a:gd name="T10" fmla="*/ 14 w 38"/>
                  <a:gd name="T11" fmla="*/ 10 h 55"/>
                  <a:gd name="T12" fmla="*/ 0 w 38"/>
                  <a:gd name="T13" fmla="*/ 26 h 55"/>
                  <a:gd name="T14" fmla="*/ 11 w 38"/>
                  <a:gd name="T15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55">
                    <a:moveTo>
                      <a:pt x="11" y="2"/>
                    </a:moveTo>
                    <a:cubicBezTo>
                      <a:pt x="16" y="0"/>
                      <a:pt x="21" y="2"/>
                      <a:pt x="23" y="6"/>
                    </a:cubicBezTo>
                    <a:cubicBezTo>
                      <a:pt x="25" y="9"/>
                      <a:pt x="22" y="12"/>
                      <a:pt x="24" y="16"/>
                    </a:cubicBezTo>
                    <a:cubicBezTo>
                      <a:pt x="27" y="27"/>
                      <a:pt x="33" y="41"/>
                      <a:pt x="38" y="47"/>
                    </a:cubicBezTo>
                    <a:cubicBezTo>
                      <a:pt x="38" y="50"/>
                      <a:pt x="37" y="53"/>
                      <a:pt x="33" y="55"/>
                    </a:cubicBezTo>
                    <a:cubicBezTo>
                      <a:pt x="25" y="40"/>
                      <a:pt x="18" y="26"/>
                      <a:pt x="14" y="10"/>
                    </a:cubicBezTo>
                    <a:cubicBezTo>
                      <a:pt x="9" y="14"/>
                      <a:pt x="8" y="22"/>
                      <a:pt x="0" y="26"/>
                    </a:cubicBezTo>
                    <a:cubicBezTo>
                      <a:pt x="4" y="18"/>
                      <a:pt x="9" y="11"/>
                      <a:pt x="1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0"/>
              <p:cNvSpPr/>
              <p:nvPr/>
            </p:nvSpPr>
            <p:spPr bwMode="auto">
              <a:xfrm>
                <a:off x="2185235" y="2901227"/>
                <a:ext cx="21758" cy="17974"/>
              </a:xfrm>
              <a:custGeom>
                <a:avLst/>
                <a:gdLst>
                  <a:gd name="T0" fmla="*/ 9 w 10"/>
                  <a:gd name="T1" fmla="*/ 1 h 8"/>
                  <a:gd name="T2" fmla="*/ 6 w 10"/>
                  <a:gd name="T3" fmla="*/ 7 h 8"/>
                  <a:gd name="T4" fmla="*/ 0 w 10"/>
                  <a:gd name="T5" fmla="*/ 5 h 8"/>
                  <a:gd name="T6" fmla="*/ 9 w 10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9" y="1"/>
                    </a:moveTo>
                    <a:cubicBezTo>
                      <a:pt x="10" y="4"/>
                      <a:pt x="9" y="6"/>
                      <a:pt x="6" y="7"/>
                    </a:cubicBezTo>
                    <a:cubicBezTo>
                      <a:pt x="7" y="3"/>
                      <a:pt x="2" y="8"/>
                      <a:pt x="0" y="5"/>
                    </a:cubicBezTo>
                    <a:cubicBezTo>
                      <a:pt x="2" y="3"/>
                      <a:pt x="7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1"/>
              <p:cNvSpPr/>
              <p:nvPr/>
            </p:nvSpPr>
            <p:spPr bwMode="auto">
              <a:xfrm>
                <a:off x="2177667" y="2925823"/>
                <a:ext cx="42570" cy="60544"/>
              </a:xfrm>
              <a:custGeom>
                <a:avLst/>
                <a:gdLst>
                  <a:gd name="T0" fmla="*/ 0 w 19"/>
                  <a:gd name="T1" fmla="*/ 0 h 27"/>
                  <a:gd name="T2" fmla="*/ 15 w 19"/>
                  <a:gd name="T3" fmla="*/ 27 h 27"/>
                  <a:gd name="T4" fmla="*/ 0 w 19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27">
                    <a:moveTo>
                      <a:pt x="0" y="0"/>
                    </a:moveTo>
                    <a:cubicBezTo>
                      <a:pt x="5" y="6"/>
                      <a:pt x="19" y="18"/>
                      <a:pt x="15" y="27"/>
                    </a:cubicBezTo>
                    <a:cubicBezTo>
                      <a:pt x="6" y="25"/>
                      <a:pt x="6" y="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42"/>
              <p:cNvSpPr/>
              <p:nvPr/>
            </p:nvSpPr>
            <p:spPr bwMode="auto">
              <a:xfrm>
                <a:off x="2198479" y="2921093"/>
                <a:ext cx="24596" cy="24596"/>
              </a:xfrm>
              <a:custGeom>
                <a:avLst/>
                <a:gdLst>
                  <a:gd name="T0" fmla="*/ 0 w 11"/>
                  <a:gd name="T1" fmla="*/ 3 h 11"/>
                  <a:gd name="T2" fmla="*/ 8 w 11"/>
                  <a:gd name="T3" fmla="*/ 0 h 11"/>
                  <a:gd name="T4" fmla="*/ 10 w 11"/>
                  <a:gd name="T5" fmla="*/ 5 h 11"/>
                  <a:gd name="T6" fmla="*/ 6 w 11"/>
                  <a:gd name="T7" fmla="*/ 11 h 11"/>
                  <a:gd name="T8" fmla="*/ 0 w 11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3"/>
                    </a:moveTo>
                    <a:cubicBezTo>
                      <a:pt x="2" y="1"/>
                      <a:pt x="6" y="0"/>
                      <a:pt x="8" y="0"/>
                    </a:cubicBezTo>
                    <a:cubicBezTo>
                      <a:pt x="9" y="1"/>
                      <a:pt x="11" y="3"/>
                      <a:pt x="10" y="5"/>
                    </a:cubicBezTo>
                    <a:cubicBezTo>
                      <a:pt x="6" y="5"/>
                      <a:pt x="6" y="8"/>
                      <a:pt x="6" y="11"/>
                    </a:cubicBezTo>
                    <a:cubicBezTo>
                      <a:pt x="3" y="10"/>
                      <a:pt x="5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43"/>
              <p:cNvSpPr/>
              <p:nvPr/>
            </p:nvSpPr>
            <p:spPr bwMode="auto">
              <a:xfrm>
                <a:off x="2202263" y="2940959"/>
                <a:ext cx="35948" cy="117304"/>
              </a:xfrm>
              <a:custGeom>
                <a:avLst/>
                <a:gdLst>
                  <a:gd name="T0" fmla="*/ 15 w 16"/>
                  <a:gd name="T1" fmla="*/ 5 h 52"/>
                  <a:gd name="T2" fmla="*/ 11 w 16"/>
                  <a:gd name="T3" fmla="*/ 30 h 52"/>
                  <a:gd name="T4" fmla="*/ 0 w 16"/>
                  <a:gd name="T5" fmla="*/ 52 h 52"/>
                  <a:gd name="T6" fmla="*/ 7 w 16"/>
                  <a:gd name="T7" fmla="*/ 11 h 52"/>
                  <a:gd name="T8" fmla="*/ 3 w 16"/>
                  <a:gd name="T9" fmla="*/ 7 h 52"/>
                  <a:gd name="T10" fmla="*/ 15 w 16"/>
                  <a:gd name="T11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2">
                    <a:moveTo>
                      <a:pt x="15" y="5"/>
                    </a:moveTo>
                    <a:cubicBezTo>
                      <a:pt x="16" y="14"/>
                      <a:pt x="14" y="22"/>
                      <a:pt x="11" y="30"/>
                    </a:cubicBezTo>
                    <a:cubicBezTo>
                      <a:pt x="9" y="37"/>
                      <a:pt x="8" y="46"/>
                      <a:pt x="0" y="52"/>
                    </a:cubicBezTo>
                    <a:cubicBezTo>
                      <a:pt x="6" y="39"/>
                      <a:pt x="7" y="25"/>
                      <a:pt x="7" y="11"/>
                    </a:cubicBezTo>
                    <a:cubicBezTo>
                      <a:pt x="6" y="10"/>
                      <a:pt x="4" y="9"/>
                      <a:pt x="3" y="7"/>
                    </a:cubicBezTo>
                    <a:cubicBezTo>
                      <a:pt x="3" y="0"/>
                      <a:pt x="11" y="4"/>
                      <a:pt x="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44"/>
              <p:cNvSpPr/>
              <p:nvPr/>
            </p:nvSpPr>
            <p:spPr bwMode="auto">
              <a:xfrm>
                <a:off x="2238211" y="2968393"/>
                <a:ext cx="65274" cy="24596"/>
              </a:xfrm>
              <a:custGeom>
                <a:avLst/>
                <a:gdLst>
                  <a:gd name="T0" fmla="*/ 0 w 29"/>
                  <a:gd name="T1" fmla="*/ 5 h 11"/>
                  <a:gd name="T2" fmla="*/ 28 w 29"/>
                  <a:gd name="T3" fmla="*/ 4 h 11"/>
                  <a:gd name="T4" fmla="*/ 26 w 29"/>
                  <a:gd name="T5" fmla="*/ 10 h 11"/>
                  <a:gd name="T6" fmla="*/ 3 w 29"/>
                  <a:gd name="T7" fmla="*/ 7 h 11"/>
                  <a:gd name="T8" fmla="*/ 0 w 29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1">
                    <a:moveTo>
                      <a:pt x="0" y="5"/>
                    </a:moveTo>
                    <a:cubicBezTo>
                      <a:pt x="6" y="4"/>
                      <a:pt x="25" y="0"/>
                      <a:pt x="28" y="4"/>
                    </a:cubicBezTo>
                    <a:cubicBezTo>
                      <a:pt x="29" y="6"/>
                      <a:pt x="27" y="10"/>
                      <a:pt x="26" y="10"/>
                    </a:cubicBezTo>
                    <a:cubicBezTo>
                      <a:pt x="25" y="11"/>
                      <a:pt x="5" y="8"/>
                      <a:pt x="3" y="7"/>
                    </a:cubicBezTo>
                    <a:cubicBezTo>
                      <a:pt x="1" y="6"/>
                      <a:pt x="1" y="5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45"/>
              <p:cNvSpPr/>
              <p:nvPr/>
            </p:nvSpPr>
            <p:spPr bwMode="auto">
              <a:xfrm>
                <a:off x="1706559" y="3528425"/>
                <a:ext cx="138116" cy="122980"/>
              </a:xfrm>
              <a:custGeom>
                <a:avLst/>
                <a:gdLst>
                  <a:gd name="T0" fmla="*/ 47 w 62"/>
                  <a:gd name="T1" fmla="*/ 49 h 55"/>
                  <a:gd name="T2" fmla="*/ 46 w 62"/>
                  <a:gd name="T3" fmla="*/ 46 h 55"/>
                  <a:gd name="T4" fmla="*/ 58 w 62"/>
                  <a:gd name="T5" fmla="*/ 28 h 55"/>
                  <a:gd name="T6" fmla="*/ 28 w 62"/>
                  <a:gd name="T7" fmla="*/ 10 h 55"/>
                  <a:gd name="T8" fmla="*/ 3 w 62"/>
                  <a:gd name="T9" fmla="*/ 29 h 55"/>
                  <a:gd name="T10" fmla="*/ 17 w 62"/>
                  <a:gd name="T11" fmla="*/ 41 h 55"/>
                  <a:gd name="T12" fmla="*/ 25 w 62"/>
                  <a:gd name="T13" fmla="*/ 32 h 55"/>
                  <a:gd name="T14" fmla="*/ 28 w 62"/>
                  <a:gd name="T15" fmla="*/ 32 h 55"/>
                  <a:gd name="T16" fmla="*/ 28 w 62"/>
                  <a:gd name="T17" fmla="*/ 55 h 55"/>
                  <a:gd name="T18" fmla="*/ 25 w 62"/>
                  <a:gd name="T19" fmla="*/ 55 h 55"/>
                  <a:gd name="T20" fmla="*/ 15 w 62"/>
                  <a:gd name="T21" fmla="*/ 48 h 55"/>
                  <a:gd name="T22" fmla="*/ 3 w 62"/>
                  <a:gd name="T23" fmla="*/ 48 h 55"/>
                  <a:gd name="T24" fmla="*/ 3 w 62"/>
                  <a:gd name="T25" fmla="*/ 45 h 55"/>
                  <a:gd name="T26" fmla="*/ 0 w 62"/>
                  <a:gd name="T27" fmla="*/ 28 h 55"/>
                  <a:gd name="T28" fmla="*/ 29 w 62"/>
                  <a:gd name="T29" fmla="*/ 1 h 55"/>
                  <a:gd name="T30" fmla="*/ 61 w 62"/>
                  <a:gd name="T31" fmla="*/ 26 h 55"/>
                  <a:gd name="T32" fmla="*/ 60 w 62"/>
                  <a:gd name="T33" fmla="*/ 37 h 55"/>
                  <a:gd name="T34" fmla="*/ 62 w 62"/>
                  <a:gd name="T35" fmla="*/ 43 h 55"/>
                  <a:gd name="T36" fmla="*/ 47 w 62"/>
                  <a:gd name="T3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55">
                    <a:moveTo>
                      <a:pt x="47" y="49"/>
                    </a:moveTo>
                    <a:cubicBezTo>
                      <a:pt x="46" y="46"/>
                      <a:pt x="46" y="46"/>
                      <a:pt x="46" y="46"/>
                    </a:cubicBezTo>
                    <a:cubicBezTo>
                      <a:pt x="52" y="42"/>
                      <a:pt x="59" y="36"/>
                      <a:pt x="58" y="28"/>
                    </a:cubicBezTo>
                    <a:cubicBezTo>
                      <a:pt x="58" y="13"/>
                      <a:pt x="39" y="10"/>
                      <a:pt x="28" y="10"/>
                    </a:cubicBezTo>
                    <a:cubicBezTo>
                      <a:pt x="17" y="10"/>
                      <a:pt x="2" y="16"/>
                      <a:pt x="3" y="29"/>
                    </a:cubicBezTo>
                    <a:cubicBezTo>
                      <a:pt x="3" y="39"/>
                      <a:pt x="9" y="41"/>
                      <a:pt x="17" y="41"/>
                    </a:cubicBezTo>
                    <a:cubicBezTo>
                      <a:pt x="24" y="41"/>
                      <a:pt x="25" y="38"/>
                      <a:pt x="25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8"/>
                      <a:pt x="21" y="48"/>
                      <a:pt x="15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7"/>
                      <a:pt x="3" y="46"/>
                      <a:pt x="3" y="45"/>
                    </a:cubicBezTo>
                    <a:cubicBezTo>
                      <a:pt x="3" y="39"/>
                      <a:pt x="0" y="34"/>
                      <a:pt x="0" y="28"/>
                    </a:cubicBezTo>
                    <a:cubicBezTo>
                      <a:pt x="0" y="11"/>
                      <a:pt x="13" y="1"/>
                      <a:pt x="29" y="1"/>
                    </a:cubicBezTo>
                    <a:cubicBezTo>
                      <a:pt x="43" y="0"/>
                      <a:pt x="61" y="9"/>
                      <a:pt x="61" y="26"/>
                    </a:cubicBezTo>
                    <a:cubicBezTo>
                      <a:pt x="61" y="30"/>
                      <a:pt x="60" y="34"/>
                      <a:pt x="60" y="37"/>
                    </a:cubicBezTo>
                    <a:cubicBezTo>
                      <a:pt x="60" y="39"/>
                      <a:pt x="61" y="41"/>
                      <a:pt x="62" y="43"/>
                    </a:cubicBezTo>
                    <a:lnTo>
                      <a:pt x="47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46"/>
              <p:cNvSpPr/>
              <p:nvPr/>
            </p:nvSpPr>
            <p:spPr bwMode="auto">
              <a:xfrm>
                <a:off x="1726425" y="3696813"/>
                <a:ext cx="152306" cy="134332"/>
              </a:xfrm>
              <a:custGeom>
                <a:avLst/>
                <a:gdLst>
                  <a:gd name="T0" fmla="*/ 52 w 68"/>
                  <a:gd name="T1" fmla="*/ 47 h 60"/>
                  <a:gd name="T2" fmla="*/ 61 w 68"/>
                  <a:gd name="T3" fmla="*/ 38 h 60"/>
                  <a:gd name="T4" fmla="*/ 63 w 68"/>
                  <a:gd name="T5" fmla="*/ 37 h 60"/>
                  <a:gd name="T6" fmla="*/ 68 w 68"/>
                  <a:gd name="T7" fmla="*/ 55 h 60"/>
                  <a:gd name="T8" fmla="*/ 65 w 68"/>
                  <a:gd name="T9" fmla="*/ 56 h 60"/>
                  <a:gd name="T10" fmla="*/ 52 w 68"/>
                  <a:gd name="T11" fmla="*/ 51 h 60"/>
                  <a:gd name="T12" fmla="*/ 28 w 68"/>
                  <a:gd name="T13" fmla="*/ 57 h 60"/>
                  <a:gd name="T14" fmla="*/ 2 w 68"/>
                  <a:gd name="T15" fmla="*/ 41 h 60"/>
                  <a:gd name="T16" fmla="*/ 16 w 68"/>
                  <a:gd name="T17" fmla="*/ 17 h 60"/>
                  <a:gd name="T18" fmla="*/ 43 w 68"/>
                  <a:gd name="T19" fmla="*/ 11 h 60"/>
                  <a:gd name="T20" fmla="*/ 52 w 68"/>
                  <a:gd name="T21" fmla="*/ 1 h 60"/>
                  <a:gd name="T22" fmla="*/ 55 w 68"/>
                  <a:gd name="T23" fmla="*/ 0 h 60"/>
                  <a:gd name="T24" fmla="*/ 60 w 68"/>
                  <a:gd name="T25" fmla="*/ 23 h 60"/>
                  <a:gd name="T26" fmla="*/ 57 w 68"/>
                  <a:gd name="T27" fmla="*/ 23 h 60"/>
                  <a:gd name="T28" fmla="*/ 45 w 68"/>
                  <a:gd name="T29" fmla="*/ 18 h 60"/>
                  <a:gd name="T30" fmla="*/ 23 w 68"/>
                  <a:gd name="T31" fmla="*/ 24 h 60"/>
                  <a:gd name="T32" fmla="*/ 6 w 68"/>
                  <a:gd name="T33" fmla="*/ 43 h 60"/>
                  <a:gd name="T34" fmla="*/ 30 w 68"/>
                  <a:gd name="T35" fmla="*/ 52 h 60"/>
                  <a:gd name="T36" fmla="*/ 52 w 68"/>
                  <a:gd name="T37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60">
                    <a:moveTo>
                      <a:pt x="52" y="47"/>
                    </a:moveTo>
                    <a:cubicBezTo>
                      <a:pt x="60" y="45"/>
                      <a:pt x="62" y="44"/>
                      <a:pt x="61" y="3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3" y="49"/>
                      <a:pt x="61" y="49"/>
                      <a:pt x="52" y="51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14" y="60"/>
                      <a:pt x="6" y="55"/>
                      <a:pt x="2" y="41"/>
                    </a:cubicBezTo>
                    <a:cubicBezTo>
                      <a:pt x="0" y="29"/>
                      <a:pt x="4" y="20"/>
                      <a:pt x="16" y="17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2" y="8"/>
                      <a:pt x="53" y="7"/>
                      <a:pt x="52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6" y="17"/>
                      <a:pt x="53" y="16"/>
                      <a:pt x="45" y="18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12" y="26"/>
                      <a:pt x="3" y="30"/>
                      <a:pt x="6" y="43"/>
                    </a:cubicBezTo>
                    <a:cubicBezTo>
                      <a:pt x="9" y="56"/>
                      <a:pt x="19" y="55"/>
                      <a:pt x="30" y="52"/>
                    </a:cubicBezTo>
                    <a:lnTo>
                      <a:pt x="52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47"/>
              <p:cNvSpPr/>
              <p:nvPr/>
            </p:nvSpPr>
            <p:spPr bwMode="auto">
              <a:xfrm>
                <a:off x="1775617" y="3868985"/>
                <a:ext cx="142846" cy="101222"/>
              </a:xfrm>
              <a:custGeom>
                <a:avLst/>
                <a:gdLst>
                  <a:gd name="T0" fmla="*/ 19 w 64"/>
                  <a:gd name="T1" fmla="*/ 33 h 45"/>
                  <a:gd name="T2" fmla="*/ 12 w 64"/>
                  <a:gd name="T3" fmla="*/ 44 h 45"/>
                  <a:gd name="T4" fmla="*/ 9 w 64"/>
                  <a:gd name="T5" fmla="*/ 45 h 45"/>
                  <a:gd name="T6" fmla="*/ 0 w 64"/>
                  <a:gd name="T7" fmla="*/ 24 h 45"/>
                  <a:gd name="T8" fmla="*/ 2 w 64"/>
                  <a:gd name="T9" fmla="*/ 23 h 45"/>
                  <a:gd name="T10" fmla="*/ 16 w 64"/>
                  <a:gd name="T11" fmla="*/ 25 h 45"/>
                  <a:gd name="T12" fmla="*/ 45 w 64"/>
                  <a:gd name="T13" fmla="*/ 13 h 45"/>
                  <a:gd name="T14" fmla="*/ 52 w 64"/>
                  <a:gd name="T15" fmla="*/ 1 h 45"/>
                  <a:gd name="T16" fmla="*/ 54 w 64"/>
                  <a:gd name="T17" fmla="*/ 0 h 45"/>
                  <a:gd name="T18" fmla="*/ 64 w 64"/>
                  <a:gd name="T19" fmla="*/ 22 h 45"/>
                  <a:gd name="T20" fmla="*/ 61 w 64"/>
                  <a:gd name="T21" fmla="*/ 23 h 45"/>
                  <a:gd name="T22" fmla="*/ 48 w 64"/>
                  <a:gd name="T23" fmla="*/ 20 h 45"/>
                  <a:gd name="T24" fmla="*/ 19 w 64"/>
                  <a:gd name="T25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5">
                    <a:moveTo>
                      <a:pt x="19" y="33"/>
                    </a:moveTo>
                    <a:cubicBezTo>
                      <a:pt x="10" y="36"/>
                      <a:pt x="9" y="38"/>
                      <a:pt x="12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8"/>
                      <a:pt x="7" y="29"/>
                      <a:pt x="16" y="25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53" y="9"/>
                      <a:pt x="55" y="7"/>
                      <a:pt x="52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59" y="17"/>
                      <a:pt x="56" y="17"/>
                      <a:pt x="48" y="20"/>
                    </a:cubicBez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48"/>
              <p:cNvSpPr/>
              <p:nvPr/>
            </p:nvSpPr>
            <p:spPr bwMode="auto">
              <a:xfrm>
                <a:off x="1826701" y="3980613"/>
                <a:ext cx="168388" cy="130548"/>
              </a:xfrm>
              <a:custGeom>
                <a:avLst/>
                <a:gdLst>
                  <a:gd name="T0" fmla="*/ 37 w 75"/>
                  <a:gd name="T1" fmla="*/ 55 h 58"/>
                  <a:gd name="T2" fmla="*/ 22 w 75"/>
                  <a:gd name="T3" fmla="*/ 58 h 58"/>
                  <a:gd name="T4" fmla="*/ 0 w 75"/>
                  <a:gd name="T5" fmla="*/ 24 h 58"/>
                  <a:gd name="T6" fmla="*/ 67 w 75"/>
                  <a:gd name="T7" fmla="*/ 24 h 58"/>
                  <a:gd name="T8" fmla="*/ 65 w 75"/>
                  <a:gd name="T9" fmla="*/ 20 h 58"/>
                  <a:gd name="T10" fmla="*/ 41 w 75"/>
                  <a:gd name="T11" fmla="*/ 5 h 58"/>
                  <a:gd name="T12" fmla="*/ 40 w 75"/>
                  <a:gd name="T13" fmla="*/ 3 h 58"/>
                  <a:gd name="T14" fmla="*/ 55 w 75"/>
                  <a:gd name="T15" fmla="*/ 0 h 58"/>
                  <a:gd name="T16" fmla="*/ 75 w 75"/>
                  <a:gd name="T17" fmla="*/ 32 h 58"/>
                  <a:gd name="T18" fmla="*/ 8 w 75"/>
                  <a:gd name="T19" fmla="*/ 32 h 58"/>
                  <a:gd name="T20" fmla="*/ 14 w 75"/>
                  <a:gd name="T21" fmla="*/ 41 h 58"/>
                  <a:gd name="T22" fmla="*/ 37 w 75"/>
                  <a:gd name="T23" fmla="*/ 52 h 58"/>
                  <a:gd name="T24" fmla="*/ 37 w 75"/>
                  <a:gd name="T25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58">
                    <a:moveTo>
                      <a:pt x="37" y="55"/>
                    </a:moveTo>
                    <a:cubicBezTo>
                      <a:pt x="22" y="58"/>
                      <a:pt x="22" y="58"/>
                      <a:pt x="22" y="5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58" y="10"/>
                      <a:pt x="53" y="5"/>
                      <a:pt x="41" y="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9" y="49"/>
                      <a:pt x="27" y="53"/>
                      <a:pt x="37" y="52"/>
                    </a:cubicBezTo>
                    <a:lnTo>
                      <a:pt x="37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49"/>
              <p:cNvSpPr/>
              <p:nvPr/>
            </p:nvSpPr>
            <p:spPr bwMode="auto">
              <a:xfrm>
                <a:off x="1927923" y="4091295"/>
                <a:ext cx="182578" cy="183524"/>
              </a:xfrm>
              <a:custGeom>
                <a:avLst/>
                <a:gdLst>
                  <a:gd name="T0" fmla="*/ 51 w 82"/>
                  <a:gd name="T1" fmla="*/ 48 h 82"/>
                  <a:gd name="T2" fmla="*/ 61 w 82"/>
                  <a:gd name="T3" fmla="*/ 39 h 82"/>
                  <a:gd name="T4" fmla="*/ 64 w 82"/>
                  <a:gd name="T5" fmla="*/ 26 h 82"/>
                  <a:gd name="T6" fmla="*/ 66 w 82"/>
                  <a:gd name="T7" fmla="*/ 24 h 82"/>
                  <a:gd name="T8" fmla="*/ 82 w 82"/>
                  <a:gd name="T9" fmla="*/ 41 h 82"/>
                  <a:gd name="T10" fmla="*/ 80 w 82"/>
                  <a:gd name="T11" fmla="*/ 43 h 82"/>
                  <a:gd name="T12" fmla="*/ 66 w 82"/>
                  <a:gd name="T13" fmla="*/ 45 h 82"/>
                  <a:gd name="T14" fmla="*/ 43 w 82"/>
                  <a:gd name="T15" fmla="*/ 67 h 82"/>
                  <a:gd name="T16" fmla="*/ 40 w 82"/>
                  <a:gd name="T17" fmla="*/ 80 h 82"/>
                  <a:gd name="T18" fmla="*/ 38 w 82"/>
                  <a:gd name="T19" fmla="*/ 82 h 82"/>
                  <a:gd name="T20" fmla="*/ 22 w 82"/>
                  <a:gd name="T21" fmla="*/ 65 h 82"/>
                  <a:gd name="T22" fmla="*/ 24 w 82"/>
                  <a:gd name="T23" fmla="*/ 63 h 82"/>
                  <a:gd name="T24" fmla="*/ 38 w 82"/>
                  <a:gd name="T25" fmla="*/ 61 h 82"/>
                  <a:gd name="T26" fmla="*/ 48 w 82"/>
                  <a:gd name="T27" fmla="*/ 51 h 82"/>
                  <a:gd name="T28" fmla="*/ 31 w 82"/>
                  <a:gd name="T29" fmla="*/ 32 h 82"/>
                  <a:gd name="T30" fmla="*/ 20 w 82"/>
                  <a:gd name="T31" fmla="*/ 43 h 82"/>
                  <a:gd name="T32" fmla="*/ 17 w 82"/>
                  <a:gd name="T33" fmla="*/ 56 h 82"/>
                  <a:gd name="T34" fmla="*/ 15 w 82"/>
                  <a:gd name="T35" fmla="*/ 58 h 82"/>
                  <a:gd name="T36" fmla="*/ 0 w 82"/>
                  <a:gd name="T37" fmla="*/ 41 h 82"/>
                  <a:gd name="T38" fmla="*/ 2 w 82"/>
                  <a:gd name="T39" fmla="*/ 39 h 82"/>
                  <a:gd name="T40" fmla="*/ 15 w 82"/>
                  <a:gd name="T41" fmla="*/ 37 h 82"/>
                  <a:gd name="T42" fmla="*/ 38 w 82"/>
                  <a:gd name="T43" fmla="*/ 15 h 82"/>
                  <a:gd name="T44" fmla="*/ 41 w 82"/>
                  <a:gd name="T45" fmla="*/ 2 h 82"/>
                  <a:gd name="T46" fmla="*/ 43 w 82"/>
                  <a:gd name="T47" fmla="*/ 0 h 82"/>
                  <a:gd name="T48" fmla="*/ 59 w 82"/>
                  <a:gd name="T49" fmla="*/ 17 h 82"/>
                  <a:gd name="T50" fmla="*/ 57 w 82"/>
                  <a:gd name="T51" fmla="*/ 19 h 82"/>
                  <a:gd name="T52" fmla="*/ 43 w 82"/>
                  <a:gd name="T53" fmla="*/ 21 h 82"/>
                  <a:gd name="T54" fmla="*/ 34 w 82"/>
                  <a:gd name="T55" fmla="*/ 30 h 82"/>
                  <a:gd name="T56" fmla="*/ 51 w 82"/>
                  <a:gd name="T57" fmla="*/ 4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82">
                    <a:moveTo>
                      <a:pt x="51" y="48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67" y="33"/>
                      <a:pt x="68" y="31"/>
                      <a:pt x="64" y="26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75" y="38"/>
                      <a:pt x="73" y="39"/>
                      <a:pt x="66" y="45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37" y="73"/>
                      <a:pt x="36" y="75"/>
                      <a:pt x="40" y="80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9" y="68"/>
                      <a:pt x="31" y="67"/>
                      <a:pt x="38" y="61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14" y="49"/>
                      <a:pt x="13" y="51"/>
                      <a:pt x="17" y="5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6" y="44"/>
                      <a:pt x="8" y="43"/>
                      <a:pt x="15" y="37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4" y="9"/>
                      <a:pt x="45" y="7"/>
                      <a:pt x="41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2" y="14"/>
                      <a:pt x="50" y="15"/>
                      <a:pt x="43" y="21"/>
                    </a:cubicBezTo>
                    <a:cubicBezTo>
                      <a:pt x="34" y="30"/>
                      <a:pt x="34" y="30"/>
                      <a:pt x="34" y="30"/>
                    </a:cubicBezTo>
                    <a:lnTo>
                      <a:pt x="5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50"/>
              <p:cNvSpPr>
                <a:spLocks noEditPoints="1"/>
              </p:cNvSpPr>
              <p:nvPr/>
            </p:nvSpPr>
            <p:spPr bwMode="auto">
              <a:xfrm>
                <a:off x="2093473" y="4229411"/>
                <a:ext cx="138116" cy="155144"/>
              </a:xfrm>
              <a:custGeom>
                <a:avLst/>
                <a:gdLst>
                  <a:gd name="T0" fmla="*/ 14 w 62"/>
                  <a:gd name="T1" fmla="*/ 59 h 69"/>
                  <a:gd name="T2" fmla="*/ 9 w 62"/>
                  <a:gd name="T3" fmla="*/ 19 h 69"/>
                  <a:gd name="T4" fmla="*/ 48 w 62"/>
                  <a:gd name="T5" fmla="*/ 9 h 69"/>
                  <a:gd name="T6" fmla="*/ 53 w 62"/>
                  <a:gd name="T7" fmla="*/ 50 h 69"/>
                  <a:gd name="T8" fmla="*/ 14 w 62"/>
                  <a:gd name="T9" fmla="*/ 59 h 69"/>
                  <a:gd name="T10" fmla="*/ 17 w 62"/>
                  <a:gd name="T11" fmla="*/ 24 h 69"/>
                  <a:gd name="T12" fmla="*/ 15 w 62"/>
                  <a:gd name="T13" fmla="*/ 57 h 69"/>
                  <a:gd name="T14" fmla="*/ 45 w 62"/>
                  <a:gd name="T15" fmla="*/ 44 h 69"/>
                  <a:gd name="T16" fmla="*/ 47 w 62"/>
                  <a:gd name="T17" fmla="*/ 11 h 69"/>
                  <a:gd name="T18" fmla="*/ 17 w 62"/>
                  <a:gd name="T19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9">
                    <a:moveTo>
                      <a:pt x="14" y="59"/>
                    </a:moveTo>
                    <a:cubicBezTo>
                      <a:pt x="0" y="50"/>
                      <a:pt x="1" y="32"/>
                      <a:pt x="9" y="19"/>
                    </a:cubicBezTo>
                    <a:cubicBezTo>
                      <a:pt x="18" y="7"/>
                      <a:pt x="35" y="0"/>
                      <a:pt x="48" y="9"/>
                    </a:cubicBezTo>
                    <a:cubicBezTo>
                      <a:pt x="62" y="19"/>
                      <a:pt x="61" y="37"/>
                      <a:pt x="53" y="50"/>
                    </a:cubicBezTo>
                    <a:cubicBezTo>
                      <a:pt x="44" y="63"/>
                      <a:pt x="27" y="69"/>
                      <a:pt x="14" y="59"/>
                    </a:cubicBezTo>
                    <a:close/>
                    <a:moveTo>
                      <a:pt x="17" y="24"/>
                    </a:moveTo>
                    <a:cubicBezTo>
                      <a:pt x="12" y="33"/>
                      <a:pt x="4" y="50"/>
                      <a:pt x="15" y="57"/>
                    </a:cubicBezTo>
                    <a:cubicBezTo>
                      <a:pt x="27" y="65"/>
                      <a:pt x="39" y="53"/>
                      <a:pt x="45" y="44"/>
                    </a:cubicBezTo>
                    <a:cubicBezTo>
                      <a:pt x="51" y="35"/>
                      <a:pt x="58" y="19"/>
                      <a:pt x="47" y="11"/>
                    </a:cubicBezTo>
                    <a:cubicBezTo>
                      <a:pt x="36" y="4"/>
                      <a:pt x="23" y="16"/>
                      <a:pt x="17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51"/>
              <p:cNvSpPr/>
              <p:nvPr/>
            </p:nvSpPr>
            <p:spPr bwMode="auto">
              <a:xfrm>
                <a:off x="2267537" y="4312659"/>
                <a:ext cx="145684" cy="161766"/>
              </a:xfrm>
              <a:custGeom>
                <a:avLst/>
                <a:gdLst>
                  <a:gd name="T0" fmla="*/ 50 w 65"/>
                  <a:gd name="T1" fmla="*/ 30 h 72"/>
                  <a:gd name="T2" fmla="*/ 47 w 65"/>
                  <a:gd name="T3" fmla="*/ 17 h 72"/>
                  <a:gd name="T4" fmla="*/ 48 w 65"/>
                  <a:gd name="T5" fmla="*/ 14 h 72"/>
                  <a:gd name="T6" fmla="*/ 65 w 65"/>
                  <a:gd name="T7" fmla="*/ 21 h 72"/>
                  <a:gd name="T8" fmla="*/ 64 w 65"/>
                  <a:gd name="T9" fmla="*/ 24 h 72"/>
                  <a:gd name="T10" fmla="*/ 53 w 65"/>
                  <a:gd name="T11" fmla="*/ 31 h 72"/>
                  <a:gd name="T12" fmla="*/ 44 w 65"/>
                  <a:gd name="T13" fmla="*/ 54 h 72"/>
                  <a:gd name="T14" fmla="*/ 16 w 65"/>
                  <a:gd name="T15" fmla="*/ 66 h 72"/>
                  <a:gd name="T16" fmla="*/ 4 w 65"/>
                  <a:gd name="T17" fmla="*/ 41 h 72"/>
                  <a:gd name="T18" fmla="*/ 15 w 65"/>
                  <a:gd name="T19" fmla="*/ 15 h 72"/>
                  <a:gd name="T20" fmla="*/ 12 w 65"/>
                  <a:gd name="T21" fmla="*/ 2 h 72"/>
                  <a:gd name="T22" fmla="*/ 13 w 65"/>
                  <a:gd name="T23" fmla="*/ 0 h 72"/>
                  <a:gd name="T24" fmla="*/ 35 w 65"/>
                  <a:gd name="T25" fmla="*/ 9 h 72"/>
                  <a:gd name="T26" fmla="*/ 34 w 65"/>
                  <a:gd name="T27" fmla="*/ 11 h 72"/>
                  <a:gd name="T28" fmla="*/ 22 w 65"/>
                  <a:gd name="T29" fmla="*/ 18 h 72"/>
                  <a:gd name="T30" fmla="*/ 14 w 65"/>
                  <a:gd name="T31" fmla="*/ 39 h 72"/>
                  <a:gd name="T32" fmla="*/ 20 w 65"/>
                  <a:gd name="T33" fmla="*/ 64 h 72"/>
                  <a:gd name="T34" fmla="*/ 41 w 65"/>
                  <a:gd name="T35" fmla="*/ 50 h 72"/>
                  <a:gd name="T36" fmla="*/ 50 w 65"/>
                  <a:gd name="T37" fmla="*/ 3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" h="72">
                    <a:moveTo>
                      <a:pt x="50" y="30"/>
                    </a:moveTo>
                    <a:cubicBezTo>
                      <a:pt x="53" y="21"/>
                      <a:pt x="53" y="19"/>
                      <a:pt x="47" y="17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58" y="21"/>
                      <a:pt x="57" y="23"/>
                      <a:pt x="53" y="31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38" y="67"/>
                      <a:pt x="30" y="72"/>
                      <a:pt x="16" y="66"/>
                    </a:cubicBezTo>
                    <a:cubicBezTo>
                      <a:pt x="5" y="61"/>
                      <a:pt x="0" y="52"/>
                      <a:pt x="4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8" y="7"/>
                      <a:pt x="18" y="5"/>
                      <a:pt x="12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27" y="8"/>
                      <a:pt x="26" y="10"/>
                      <a:pt x="22" y="1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0" y="49"/>
                      <a:pt x="8" y="59"/>
                      <a:pt x="20" y="64"/>
                    </a:cubicBezTo>
                    <a:cubicBezTo>
                      <a:pt x="32" y="69"/>
                      <a:pt x="37" y="60"/>
                      <a:pt x="41" y="50"/>
                    </a:cubicBezTo>
                    <a:lnTo>
                      <a:pt x="5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52"/>
              <p:cNvSpPr/>
              <p:nvPr/>
            </p:nvSpPr>
            <p:spPr bwMode="auto">
              <a:xfrm>
                <a:off x="2556067" y="4393069"/>
                <a:ext cx="124872" cy="139062"/>
              </a:xfrm>
              <a:custGeom>
                <a:avLst/>
                <a:gdLst>
                  <a:gd name="T0" fmla="*/ 44 w 56"/>
                  <a:gd name="T1" fmla="*/ 16 h 62"/>
                  <a:gd name="T2" fmla="*/ 37 w 56"/>
                  <a:gd name="T3" fmla="*/ 5 h 62"/>
                  <a:gd name="T4" fmla="*/ 37 w 56"/>
                  <a:gd name="T5" fmla="*/ 2 h 62"/>
                  <a:gd name="T6" fmla="*/ 56 w 56"/>
                  <a:gd name="T7" fmla="*/ 3 h 62"/>
                  <a:gd name="T8" fmla="*/ 56 w 56"/>
                  <a:gd name="T9" fmla="*/ 6 h 62"/>
                  <a:gd name="T10" fmla="*/ 47 w 56"/>
                  <a:gd name="T11" fmla="*/ 17 h 62"/>
                  <a:gd name="T12" fmla="*/ 46 w 56"/>
                  <a:gd name="T13" fmla="*/ 42 h 62"/>
                  <a:gd name="T14" fmla="*/ 23 w 56"/>
                  <a:gd name="T15" fmla="*/ 62 h 62"/>
                  <a:gd name="T16" fmla="*/ 4 w 56"/>
                  <a:gd name="T17" fmla="*/ 41 h 62"/>
                  <a:gd name="T18" fmla="*/ 6 w 56"/>
                  <a:gd name="T19" fmla="*/ 14 h 62"/>
                  <a:gd name="T20" fmla="*/ 0 w 56"/>
                  <a:gd name="T21" fmla="*/ 2 h 62"/>
                  <a:gd name="T22" fmla="*/ 0 w 56"/>
                  <a:gd name="T23" fmla="*/ 0 h 62"/>
                  <a:gd name="T24" fmla="*/ 23 w 56"/>
                  <a:gd name="T25" fmla="*/ 1 h 62"/>
                  <a:gd name="T26" fmla="*/ 22 w 56"/>
                  <a:gd name="T27" fmla="*/ 4 h 62"/>
                  <a:gd name="T28" fmla="*/ 14 w 56"/>
                  <a:gd name="T29" fmla="*/ 14 h 62"/>
                  <a:gd name="T30" fmla="*/ 12 w 56"/>
                  <a:gd name="T31" fmla="*/ 37 h 62"/>
                  <a:gd name="T32" fmla="*/ 26 w 56"/>
                  <a:gd name="T33" fmla="*/ 58 h 62"/>
                  <a:gd name="T34" fmla="*/ 42 w 56"/>
                  <a:gd name="T35" fmla="*/ 38 h 62"/>
                  <a:gd name="T36" fmla="*/ 44 w 56"/>
                  <a:gd name="T37" fmla="*/ 1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62">
                    <a:moveTo>
                      <a:pt x="44" y="16"/>
                    </a:moveTo>
                    <a:cubicBezTo>
                      <a:pt x="44" y="7"/>
                      <a:pt x="43" y="5"/>
                      <a:pt x="37" y="5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49" y="6"/>
                      <a:pt x="48" y="8"/>
                      <a:pt x="47" y="17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56"/>
                      <a:pt x="38" y="62"/>
                      <a:pt x="23" y="62"/>
                    </a:cubicBezTo>
                    <a:cubicBezTo>
                      <a:pt x="11" y="61"/>
                      <a:pt x="3" y="54"/>
                      <a:pt x="4" y="41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5"/>
                      <a:pt x="6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6" y="3"/>
                      <a:pt x="15" y="5"/>
                      <a:pt x="14" y="14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48"/>
                      <a:pt x="13" y="58"/>
                      <a:pt x="26" y="58"/>
                    </a:cubicBezTo>
                    <a:cubicBezTo>
                      <a:pt x="39" y="59"/>
                      <a:pt x="41" y="49"/>
                      <a:pt x="42" y="38"/>
                    </a:cubicBezTo>
                    <a:lnTo>
                      <a:pt x="44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Freeform 53"/>
              <p:cNvSpPr/>
              <p:nvPr/>
            </p:nvSpPr>
            <p:spPr bwMode="auto">
              <a:xfrm>
                <a:off x="2728239" y="4379825"/>
                <a:ext cx="129602" cy="150414"/>
              </a:xfrm>
              <a:custGeom>
                <a:avLst/>
                <a:gdLst>
                  <a:gd name="T0" fmla="*/ 52 w 58"/>
                  <a:gd name="T1" fmla="*/ 45 h 67"/>
                  <a:gd name="T2" fmla="*/ 47 w 58"/>
                  <a:gd name="T3" fmla="*/ 15 h 67"/>
                  <a:gd name="T4" fmla="*/ 38 w 58"/>
                  <a:gd name="T5" fmla="*/ 5 h 67"/>
                  <a:gd name="T6" fmla="*/ 38 w 58"/>
                  <a:gd name="T7" fmla="*/ 3 h 67"/>
                  <a:gd name="T8" fmla="*/ 56 w 58"/>
                  <a:gd name="T9" fmla="*/ 0 h 67"/>
                  <a:gd name="T10" fmla="*/ 57 w 58"/>
                  <a:gd name="T11" fmla="*/ 3 h 67"/>
                  <a:gd name="T12" fmla="*/ 51 w 58"/>
                  <a:gd name="T13" fmla="*/ 15 h 67"/>
                  <a:gd name="T14" fmla="*/ 58 w 58"/>
                  <a:gd name="T15" fmla="*/ 60 h 67"/>
                  <a:gd name="T16" fmla="*/ 55 w 58"/>
                  <a:gd name="T17" fmla="*/ 60 h 67"/>
                  <a:gd name="T18" fmla="*/ 13 w 58"/>
                  <a:gd name="T19" fmla="*/ 17 h 67"/>
                  <a:gd name="T20" fmla="*/ 18 w 58"/>
                  <a:gd name="T21" fmla="*/ 52 h 67"/>
                  <a:gd name="T22" fmla="*/ 27 w 58"/>
                  <a:gd name="T23" fmla="*/ 62 h 67"/>
                  <a:gd name="T24" fmla="*/ 28 w 58"/>
                  <a:gd name="T25" fmla="*/ 64 h 67"/>
                  <a:gd name="T26" fmla="*/ 9 w 58"/>
                  <a:gd name="T27" fmla="*/ 67 h 67"/>
                  <a:gd name="T28" fmla="*/ 9 w 58"/>
                  <a:gd name="T29" fmla="*/ 64 h 67"/>
                  <a:gd name="T30" fmla="*/ 15 w 58"/>
                  <a:gd name="T31" fmla="*/ 52 h 67"/>
                  <a:gd name="T32" fmla="*/ 10 w 58"/>
                  <a:gd name="T33" fmla="*/ 21 h 67"/>
                  <a:gd name="T34" fmla="*/ 1 w 58"/>
                  <a:gd name="T35" fmla="*/ 11 h 67"/>
                  <a:gd name="T36" fmla="*/ 0 w 58"/>
                  <a:gd name="T37" fmla="*/ 8 h 67"/>
                  <a:gd name="T38" fmla="*/ 14 w 58"/>
                  <a:gd name="T39" fmla="*/ 6 h 67"/>
                  <a:gd name="T40" fmla="*/ 52 w 58"/>
                  <a:gd name="T41" fmla="*/ 4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" h="67">
                    <a:moveTo>
                      <a:pt x="52" y="45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46" y="7"/>
                      <a:pt x="45" y="5"/>
                      <a:pt x="38" y="5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1" y="4"/>
                      <a:pt x="50" y="6"/>
                      <a:pt x="51" y="15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61"/>
                      <a:pt x="21" y="63"/>
                      <a:pt x="27" y="62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15" y="64"/>
                      <a:pt x="16" y="61"/>
                      <a:pt x="15" y="5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12"/>
                      <a:pt x="7" y="10"/>
                      <a:pt x="1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4" y="6"/>
                      <a:pt x="14" y="6"/>
                      <a:pt x="14" y="6"/>
                    </a:cubicBezTo>
                    <a:lnTo>
                      <a:pt x="52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" name="Freeform 54"/>
              <p:cNvSpPr/>
              <p:nvPr/>
            </p:nvSpPr>
            <p:spPr bwMode="auto">
              <a:xfrm>
                <a:off x="2907033" y="4348607"/>
                <a:ext cx="91762" cy="140954"/>
              </a:xfrm>
              <a:custGeom>
                <a:avLst/>
                <a:gdLst>
                  <a:gd name="T0" fmla="*/ 29 w 41"/>
                  <a:gd name="T1" fmla="*/ 45 h 63"/>
                  <a:gd name="T2" fmla="*/ 40 w 41"/>
                  <a:gd name="T3" fmla="*/ 53 h 63"/>
                  <a:gd name="T4" fmla="*/ 41 w 41"/>
                  <a:gd name="T5" fmla="*/ 56 h 63"/>
                  <a:gd name="T6" fmla="*/ 19 w 41"/>
                  <a:gd name="T7" fmla="*/ 63 h 63"/>
                  <a:gd name="T8" fmla="*/ 18 w 41"/>
                  <a:gd name="T9" fmla="*/ 61 h 63"/>
                  <a:gd name="T10" fmla="*/ 22 w 41"/>
                  <a:gd name="T11" fmla="*/ 48 h 63"/>
                  <a:gd name="T12" fmla="*/ 12 w 41"/>
                  <a:gd name="T13" fmla="*/ 18 h 63"/>
                  <a:gd name="T14" fmla="*/ 1 w 41"/>
                  <a:gd name="T15" fmla="*/ 9 h 63"/>
                  <a:gd name="T16" fmla="*/ 0 w 41"/>
                  <a:gd name="T17" fmla="*/ 7 h 63"/>
                  <a:gd name="T18" fmla="*/ 22 w 41"/>
                  <a:gd name="T19" fmla="*/ 0 h 63"/>
                  <a:gd name="T20" fmla="*/ 23 w 41"/>
                  <a:gd name="T21" fmla="*/ 2 h 63"/>
                  <a:gd name="T22" fmla="*/ 19 w 41"/>
                  <a:gd name="T23" fmla="*/ 15 h 63"/>
                  <a:gd name="T24" fmla="*/ 29 w 41"/>
                  <a:gd name="T25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63">
                    <a:moveTo>
                      <a:pt x="29" y="45"/>
                    </a:moveTo>
                    <a:cubicBezTo>
                      <a:pt x="32" y="54"/>
                      <a:pt x="34" y="55"/>
                      <a:pt x="40" y="53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24" y="59"/>
                      <a:pt x="25" y="56"/>
                      <a:pt x="22" y="4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9" y="9"/>
                      <a:pt x="7" y="7"/>
                      <a:pt x="1" y="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7" y="4"/>
                      <a:pt x="17" y="7"/>
                      <a:pt x="19" y="15"/>
                    </a:cubicBezTo>
                    <a:lnTo>
                      <a:pt x="29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3000687" y="4271981"/>
                <a:ext cx="121088" cy="148522"/>
              </a:xfrm>
              <a:custGeom>
                <a:avLst/>
                <a:gdLst>
                  <a:gd name="T0" fmla="*/ 52 w 54"/>
                  <a:gd name="T1" fmla="*/ 66 h 66"/>
                  <a:gd name="T2" fmla="*/ 15 w 54"/>
                  <a:gd name="T3" fmla="*/ 32 h 66"/>
                  <a:gd name="T4" fmla="*/ 8 w 54"/>
                  <a:gd name="T5" fmla="*/ 27 h 66"/>
                  <a:gd name="T6" fmla="*/ 1 w 54"/>
                  <a:gd name="T7" fmla="*/ 29 h 66"/>
                  <a:gd name="T8" fmla="*/ 0 w 54"/>
                  <a:gd name="T9" fmla="*/ 27 h 66"/>
                  <a:gd name="T10" fmla="*/ 22 w 54"/>
                  <a:gd name="T11" fmla="*/ 15 h 66"/>
                  <a:gd name="T12" fmla="*/ 23 w 54"/>
                  <a:gd name="T13" fmla="*/ 18 h 66"/>
                  <a:gd name="T14" fmla="*/ 18 w 54"/>
                  <a:gd name="T15" fmla="*/ 24 h 66"/>
                  <a:gd name="T16" fmla="*/ 23 w 54"/>
                  <a:gd name="T17" fmla="*/ 29 h 66"/>
                  <a:gd name="T18" fmla="*/ 49 w 54"/>
                  <a:gd name="T19" fmla="*/ 53 h 66"/>
                  <a:gd name="T20" fmla="*/ 44 w 54"/>
                  <a:gd name="T21" fmla="*/ 23 h 66"/>
                  <a:gd name="T22" fmla="*/ 42 w 54"/>
                  <a:gd name="T23" fmla="*/ 12 h 66"/>
                  <a:gd name="T24" fmla="*/ 34 w 54"/>
                  <a:gd name="T25" fmla="*/ 12 h 66"/>
                  <a:gd name="T26" fmla="*/ 33 w 54"/>
                  <a:gd name="T27" fmla="*/ 9 h 66"/>
                  <a:gd name="T28" fmla="*/ 51 w 54"/>
                  <a:gd name="T29" fmla="*/ 0 h 66"/>
                  <a:gd name="T30" fmla="*/ 52 w 54"/>
                  <a:gd name="T31" fmla="*/ 2 h 66"/>
                  <a:gd name="T32" fmla="*/ 47 w 54"/>
                  <a:gd name="T33" fmla="*/ 7 h 66"/>
                  <a:gd name="T34" fmla="*/ 48 w 54"/>
                  <a:gd name="T35" fmla="*/ 20 h 66"/>
                  <a:gd name="T36" fmla="*/ 54 w 54"/>
                  <a:gd name="T37" fmla="*/ 65 h 66"/>
                  <a:gd name="T38" fmla="*/ 52 w 54"/>
                  <a:gd name="T3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66">
                    <a:moveTo>
                      <a:pt x="52" y="66"/>
                    </a:moveTo>
                    <a:cubicBezTo>
                      <a:pt x="15" y="32"/>
                      <a:pt x="15" y="32"/>
                      <a:pt x="15" y="32"/>
                    </a:cubicBezTo>
                    <a:cubicBezTo>
                      <a:pt x="12" y="29"/>
                      <a:pt x="10" y="27"/>
                      <a:pt x="8" y="27"/>
                    </a:cubicBezTo>
                    <a:cubicBezTo>
                      <a:pt x="5" y="27"/>
                      <a:pt x="3" y="28"/>
                      <a:pt x="1" y="2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0" y="19"/>
                      <a:pt x="17" y="21"/>
                      <a:pt x="18" y="24"/>
                    </a:cubicBezTo>
                    <a:cubicBezTo>
                      <a:pt x="19" y="25"/>
                      <a:pt x="22" y="28"/>
                      <a:pt x="23" y="29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0"/>
                      <a:pt x="43" y="14"/>
                      <a:pt x="42" y="12"/>
                    </a:cubicBezTo>
                    <a:cubicBezTo>
                      <a:pt x="40" y="8"/>
                      <a:pt x="37" y="11"/>
                      <a:pt x="34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3"/>
                      <a:pt x="48" y="4"/>
                      <a:pt x="47" y="7"/>
                    </a:cubicBezTo>
                    <a:cubicBezTo>
                      <a:pt x="46" y="10"/>
                      <a:pt x="47" y="16"/>
                      <a:pt x="48" y="20"/>
                    </a:cubicBezTo>
                    <a:cubicBezTo>
                      <a:pt x="54" y="65"/>
                      <a:pt x="54" y="65"/>
                      <a:pt x="54" y="65"/>
                    </a:cubicBezTo>
                    <a:lnTo>
                      <a:pt x="52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3148263" y="4189679"/>
                <a:ext cx="158928" cy="160820"/>
              </a:xfrm>
              <a:custGeom>
                <a:avLst/>
                <a:gdLst>
                  <a:gd name="T0" fmla="*/ 52 w 71"/>
                  <a:gd name="T1" fmla="*/ 36 h 72"/>
                  <a:gd name="T2" fmla="*/ 50 w 71"/>
                  <a:gd name="T3" fmla="*/ 37 h 72"/>
                  <a:gd name="T4" fmla="*/ 34 w 71"/>
                  <a:gd name="T5" fmla="*/ 38 h 72"/>
                  <a:gd name="T6" fmla="*/ 31 w 71"/>
                  <a:gd name="T7" fmla="*/ 40 h 72"/>
                  <a:gd name="T8" fmla="*/ 43 w 71"/>
                  <a:gd name="T9" fmla="*/ 54 h 72"/>
                  <a:gd name="T10" fmla="*/ 54 w 71"/>
                  <a:gd name="T11" fmla="*/ 55 h 72"/>
                  <a:gd name="T12" fmla="*/ 64 w 71"/>
                  <a:gd name="T13" fmla="*/ 30 h 72"/>
                  <a:gd name="T14" fmla="*/ 66 w 71"/>
                  <a:gd name="T15" fmla="*/ 29 h 72"/>
                  <a:gd name="T16" fmla="*/ 71 w 71"/>
                  <a:gd name="T17" fmla="*/ 45 h 72"/>
                  <a:gd name="T18" fmla="*/ 37 w 71"/>
                  <a:gd name="T19" fmla="*/ 72 h 72"/>
                  <a:gd name="T20" fmla="*/ 36 w 71"/>
                  <a:gd name="T21" fmla="*/ 70 h 72"/>
                  <a:gd name="T22" fmla="*/ 35 w 71"/>
                  <a:gd name="T23" fmla="*/ 57 h 72"/>
                  <a:gd name="T24" fmla="*/ 15 w 71"/>
                  <a:gd name="T25" fmla="*/ 32 h 72"/>
                  <a:gd name="T26" fmla="*/ 2 w 71"/>
                  <a:gd name="T27" fmla="*/ 28 h 72"/>
                  <a:gd name="T28" fmla="*/ 0 w 71"/>
                  <a:gd name="T29" fmla="*/ 26 h 72"/>
                  <a:gd name="T30" fmla="*/ 33 w 71"/>
                  <a:gd name="T31" fmla="*/ 0 h 72"/>
                  <a:gd name="T32" fmla="*/ 46 w 71"/>
                  <a:gd name="T33" fmla="*/ 7 h 72"/>
                  <a:gd name="T34" fmla="*/ 45 w 71"/>
                  <a:gd name="T35" fmla="*/ 9 h 72"/>
                  <a:gd name="T36" fmla="*/ 21 w 71"/>
                  <a:gd name="T37" fmla="*/ 13 h 72"/>
                  <a:gd name="T38" fmla="*/ 20 w 71"/>
                  <a:gd name="T39" fmla="*/ 26 h 72"/>
                  <a:gd name="T40" fmla="*/ 29 w 71"/>
                  <a:gd name="T41" fmla="*/ 38 h 72"/>
                  <a:gd name="T42" fmla="*/ 32 w 71"/>
                  <a:gd name="T43" fmla="*/ 35 h 72"/>
                  <a:gd name="T44" fmla="*/ 36 w 71"/>
                  <a:gd name="T45" fmla="*/ 19 h 72"/>
                  <a:gd name="T46" fmla="*/ 38 w 71"/>
                  <a:gd name="T47" fmla="*/ 18 h 72"/>
                  <a:gd name="T48" fmla="*/ 52 w 71"/>
                  <a:gd name="T49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" h="72">
                    <a:moveTo>
                      <a:pt x="52" y="36"/>
                    </a:moveTo>
                    <a:cubicBezTo>
                      <a:pt x="50" y="37"/>
                      <a:pt x="50" y="37"/>
                      <a:pt x="50" y="37"/>
                    </a:cubicBezTo>
                    <a:cubicBezTo>
                      <a:pt x="44" y="29"/>
                      <a:pt x="38" y="33"/>
                      <a:pt x="34" y="38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7" y="59"/>
                      <a:pt x="48" y="60"/>
                      <a:pt x="54" y="55"/>
                    </a:cubicBezTo>
                    <a:cubicBezTo>
                      <a:pt x="65" y="47"/>
                      <a:pt x="64" y="43"/>
                      <a:pt x="64" y="30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41" y="66"/>
                      <a:pt x="40" y="64"/>
                      <a:pt x="35" y="57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9" y="25"/>
                      <a:pt x="7" y="24"/>
                      <a:pt x="2" y="2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34" y="6"/>
                      <a:pt x="30" y="6"/>
                      <a:pt x="21" y="13"/>
                    </a:cubicBezTo>
                    <a:cubicBezTo>
                      <a:pt x="14" y="18"/>
                      <a:pt x="15" y="19"/>
                      <a:pt x="20" y="2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8" y="31"/>
                      <a:pt x="41" y="26"/>
                      <a:pt x="36" y="19"/>
                    </a:cubicBezTo>
                    <a:cubicBezTo>
                      <a:pt x="38" y="18"/>
                      <a:pt x="38" y="18"/>
                      <a:pt x="38" y="18"/>
                    </a:cubicBezTo>
                    <a:lnTo>
                      <a:pt x="52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57"/>
              <p:cNvSpPr>
                <a:spLocks noEditPoints="1"/>
              </p:cNvSpPr>
              <p:nvPr/>
            </p:nvSpPr>
            <p:spPr bwMode="auto">
              <a:xfrm>
                <a:off x="3271243" y="4070483"/>
                <a:ext cx="175010" cy="158928"/>
              </a:xfrm>
              <a:custGeom>
                <a:avLst/>
                <a:gdLst>
                  <a:gd name="T0" fmla="*/ 33 w 78"/>
                  <a:gd name="T1" fmla="*/ 40 h 71"/>
                  <a:gd name="T2" fmla="*/ 45 w 78"/>
                  <a:gd name="T3" fmla="*/ 50 h 71"/>
                  <a:gd name="T4" fmla="*/ 58 w 78"/>
                  <a:gd name="T5" fmla="*/ 51 h 71"/>
                  <a:gd name="T6" fmla="*/ 60 w 78"/>
                  <a:gd name="T7" fmla="*/ 53 h 71"/>
                  <a:gd name="T8" fmla="*/ 45 w 78"/>
                  <a:gd name="T9" fmla="*/ 71 h 71"/>
                  <a:gd name="T10" fmla="*/ 43 w 78"/>
                  <a:gd name="T11" fmla="*/ 69 h 71"/>
                  <a:gd name="T12" fmla="*/ 39 w 78"/>
                  <a:gd name="T13" fmla="*/ 56 h 71"/>
                  <a:gd name="T14" fmla="*/ 15 w 78"/>
                  <a:gd name="T15" fmla="*/ 35 h 71"/>
                  <a:gd name="T16" fmla="*/ 2 w 78"/>
                  <a:gd name="T17" fmla="*/ 34 h 71"/>
                  <a:gd name="T18" fmla="*/ 0 w 78"/>
                  <a:gd name="T19" fmla="*/ 32 h 71"/>
                  <a:gd name="T20" fmla="*/ 15 w 78"/>
                  <a:gd name="T21" fmla="*/ 14 h 71"/>
                  <a:gd name="T22" fmla="*/ 41 w 78"/>
                  <a:gd name="T23" fmla="*/ 7 h 71"/>
                  <a:gd name="T24" fmla="*/ 42 w 78"/>
                  <a:gd name="T25" fmla="*/ 28 h 71"/>
                  <a:gd name="T26" fmla="*/ 64 w 78"/>
                  <a:gd name="T27" fmla="*/ 33 h 71"/>
                  <a:gd name="T28" fmla="*/ 76 w 78"/>
                  <a:gd name="T29" fmla="*/ 30 h 71"/>
                  <a:gd name="T30" fmla="*/ 78 w 78"/>
                  <a:gd name="T31" fmla="*/ 31 h 71"/>
                  <a:gd name="T32" fmla="*/ 70 w 78"/>
                  <a:gd name="T33" fmla="*/ 42 h 71"/>
                  <a:gd name="T34" fmla="*/ 37 w 78"/>
                  <a:gd name="T35" fmla="*/ 36 h 71"/>
                  <a:gd name="T36" fmla="*/ 33 w 78"/>
                  <a:gd name="T37" fmla="*/ 40 h 71"/>
                  <a:gd name="T38" fmla="*/ 31 w 78"/>
                  <a:gd name="T39" fmla="*/ 38 h 71"/>
                  <a:gd name="T40" fmla="*/ 34 w 78"/>
                  <a:gd name="T41" fmla="*/ 35 h 71"/>
                  <a:gd name="T42" fmla="*/ 35 w 78"/>
                  <a:gd name="T43" fmla="*/ 14 h 71"/>
                  <a:gd name="T44" fmla="*/ 16 w 78"/>
                  <a:gd name="T45" fmla="*/ 17 h 71"/>
                  <a:gd name="T46" fmla="*/ 19 w 78"/>
                  <a:gd name="T47" fmla="*/ 28 h 71"/>
                  <a:gd name="T48" fmla="*/ 31 w 78"/>
                  <a:gd name="T49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" h="71">
                    <a:moveTo>
                      <a:pt x="33" y="40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51" y="56"/>
                      <a:pt x="54" y="56"/>
                      <a:pt x="58" y="51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7" y="64"/>
                      <a:pt x="46" y="62"/>
                      <a:pt x="39" y="5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0" y="31"/>
                      <a:pt x="7" y="28"/>
                      <a:pt x="2" y="3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1" y="7"/>
                      <a:pt x="32" y="0"/>
                      <a:pt x="41" y="7"/>
                    </a:cubicBezTo>
                    <a:cubicBezTo>
                      <a:pt x="47" y="12"/>
                      <a:pt x="46" y="22"/>
                      <a:pt x="42" y="28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70" y="34"/>
                      <a:pt x="72" y="35"/>
                      <a:pt x="76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37" y="36"/>
                      <a:pt x="37" y="36"/>
                      <a:pt x="37" y="36"/>
                    </a:cubicBezTo>
                    <a:lnTo>
                      <a:pt x="33" y="40"/>
                    </a:lnTo>
                    <a:close/>
                    <a:moveTo>
                      <a:pt x="31" y="38"/>
                    </a:moveTo>
                    <a:cubicBezTo>
                      <a:pt x="34" y="35"/>
                      <a:pt x="34" y="35"/>
                      <a:pt x="34" y="35"/>
                    </a:cubicBezTo>
                    <a:cubicBezTo>
                      <a:pt x="39" y="29"/>
                      <a:pt x="42" y="20"/>
                      <a:pt x="35" y="14"/>
                    </a:cubicBezTo>
                    <a:cubicBezTo>
                      <a:pt x="29" y="8"/>
                      <a:pt x="21" y="11"/>
                      <a:pt x="16" y="17"/>
                    </a:cubicBezTo>
                    <a:cubicBezTo>
                      <a:pt x="12" y="22"/>
                      <a:pt x="14" y="24"/>
                      <a:pt x="19" y="28"/>
                    </a:cubicBezTo>
                    <a:lnTo>
                      <a:pt x="31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58"/>
              <p:cNvSpPr/>
              <p:nvPr/>
            </p:nvSpPr>
            <p:spPr bwMode="auto">
              <a:xfrm>
                <a:off x="3376249" y="3954125"/>
                <a:ext cx="145684" cy="121088"/>
              </a:xfrm>
              <a:custGeom>
                <a:avLst/>
                <a:gdLst>
                  <a:gd name="T0" fmla="*/ 28 w 65"/>
                  <a:gd name="T1" fmla="*/ 2 h 54"/>
                  <a:gd name="T2" fmla="*/ 28 w 65"/>
                  <a:gd name="T3" fmla="*/ 5 h 54"/>
                  <a:gd name="T4" fmla="*/ 7 w 65"/>
                  <a:gd name="T5" fmla="*/ 14 h 54"/>
                  <a:gd name="T6" fmla="*/ 11 w 65"/>
                  <a:gd name="T7" fmla="*/ 29 h 54"/>
                  <a:gd name="T8" fmla="*/ 27 w 65"/>
                  <a:gd name="T9" fmla="*/ 23 h 54"/>
                  <a:gd name="T10" fmla="*/ 54 w 65"/>
                  <a:gd name="T11" fmla="*/ 15 h 54"/>
                  <a:gd name="T12" fmla="*/ 60 w 65"/>
                  <a:gd name="T13" fmla="*/ 39 h 54"/>
                  <a:gd name="T14" fmla="*/ 52 w 65"/>
                  <a:gd name="T15" fmla="*/ 49 h 54"/>
                  <a:gd name="T16" fmla="*/ 51 w 65"/>
                  <a:gd name="T17" fmla="*/ 54 h 54"/>
                  <a:gd name="T18" fmla="*/ 35 w 65"/>
                  <a:gd name="T19" fmla="*/ 52 h 54"/>
                  <a:gd name="T20" fmla="*/ 35 w 65"/>
                  <a:gd name="T21" fmla="*/ 49 h 54"/>
                  <a:gd name="T22" fmla="*/ 57 w 65"/>
                  <a:gd name="T23" fmla="*/ 38 h 54"/>
                  <a:gd name="T24" fmla="*/ 54 w 65"/>
                  <a:gd name="T25" fmla="*/ 22 h 54"/>
                  <a:gd name="T26" fmla="*/ 11 w 65"/>
                  <a:gd name="T27" fmla="*/ 36 h 54"/>
                  <a:gd name="T28" fmla="*/ 5 w 65"/>
                  <a:gd name="T29" fmla="*/ 12 h 54"/>
                  <a:gd name="T30" fmla="*/ 9 w 65"/>
                  <a:gd name="T31" fmla="*/ 7 h 54"/>
                  <a:gd name="T32" fmla="*/ 12 w 65"/>
                  <a:gd name="T33" fmla="*/ 4 h 54"/>
                  <a:gd name="T34" fmla="*/ 13 w 65"/>
                  <a:gd name="T35" fmla="*/ 0 h 54"/>
                  <a:gd name="T36" fmla="*/ 28 w 65"/>
                  <a:gd name="T37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" h="54">
                    <a:moveTo>
                      <a:pt x="28" y="2"/>
                    </a:moveTo>
                    <a:cubicBezTo>
                      <a:pt x="28" y="5"/>
                      <a:pt x="28" y="5"/>
                      <a:pt x="28" y="5"/>
                    </a:cubicBezTo>
                    <a:cubicBezTo>
                      <a:pt x="20" y="5"/>
                      <a:pt x="11" y="7"/>
                      <a:pt x="7" y="14"/>
                    </a:cubicBezTo>
                    <a:cubicBezTo>
                      <a:pt x="4" y="19"/>
                      <a:pt x="6" y="26"/>
                      <a:pt x="11" y="29"/>
                    </a:cubicBezTo>
                    <a:cubicBezTo>
                      <a:pt x="17" y="32"/>
                      <a:pt x="23" y="27"/>
                      <a:pt x="27" y="23"/>
                    </a:cubicBezTo>
                    <a:cubicBezTo>
                      <a:pt x="35" y="16"/>
                      <a:pt x="43" y="8"/>
                      <a:pt x="54" y="15"/>
                    </a:cubicBezTo>
                    <a:cubicBezTo>
                      <a:pt x="63" y="20"/>
                      <a:pt x="65" y="30"/>
                      <a:pt x="60" y="39"/>
                    </a:cubicBezTo>
                    <a:cubicBezTo>
                      <a:pt x="57" y="43"/>
                      <a:pt x="53" y="46"/>
                      <a:pt x="52" y="49"/>
                    </a:cubicBezTo>
                    <a:cubicBezTo>
                      <a:pt x="51" y="50"/>
                      <a:pt x="51" y="53"/>
                      <a:pt x="51" y="54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3" y="48"/>
                      <a:pt x="53" y="45"/>
                      <a:pt x="57" y="38"/>
                    </a:cubicBezTo>
                    <a:cubicBezTo>
                      <a:pt x="61" y="33"/>
                      <a:pt x="60" y="25"/>
                      <a:pt x="54" y="22"/>
                    </a:cubicBezTo>
                    <a:cubicBezTo>
                      <a:pt x="38" y="13"/>
                      <a:pt x="29" y="46"/>
                      <a:pt x="11" y="36"/>
                    </a:cubicBezTo>
                    <a:cubicBezTo>
                      <a:pt x="2" y="30"/>
                      <a:pt x="0" y="21"/>
                      <a:pt x="5" y="12"/>
                    </a:cubicBezTo>
                    <a:cubicBezTo>
                      <a:pt x="6" y="10"/>
                      <a:pt x="7" y="9"/>
                      <a:pt x="9" y="7"/>
                    </a:cubicBezTo>
                    <a:cubicBezTo>
                      <a:pt x="11" y="6"/>
                      <a:pt x="11" y="6"/>
                      <a:pt x="12" y="4"/>
                    </a:cubicBezTo>
                    <a:cubicBezTo>
                      <a:pt x="13" y="3"/>
                      <a:pt x="13" y="1"/>
                      <a:pt x="13" y="0"/>
                    </a:cubicBezTo>
                    <a:lnTo>
                      <a:pt x="2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59"/>
              <p:cNvSpPr/>
              <p:nvPr/>
            </p:nvSpPr>
            <p:spPr bwMode="auto">
              <a:xfrm>
                <a:off x="3436793" y="3839659"/>
                <a:ext cx="140954" cy="96492"/>
              </a:xfrm>
              <a:custGeom>
                <a:avLst/>
                <a:gdLst>
                  <a:gd name="T0" fmla="*/ 48 w 63"/>
                  <a:gd name="T1" fmla="*/ 23 h 43"/>
                  <a:gd name="T2" fmla="*/ 61 w 63"/>
                  <a:gd name="T3" fmla="*/ 20 h 43"/>
                  <a:gd name="T4" fmla="*/ 63 w 63"/>
                  <a:gd name="T5" fmla="*/ 21 h 43"/>
                  <a:gd name="T6" fmla="*/ 55 w 63"/>
                  <a:gd name="T7" fmla="*/ 43 h 43"/>
                  <a:gd name="T8" fmla="*/ 53 w 63"/>
                  <a:gd name="T9" fmla="*/ 42 h 43"/>
                  <a:gd name="T10" fmla="*/ 45 w 63"/>
                  <a:gd name="T11" fmla="*/ 31 h 43"/>
                  <a:gd name="T12" fmla="*/ 15 w 63"/>
                  <a:gd name="T13" fmla="*/ 19 h 43"/>
                  <a:gd name="T14" fmla="*/ 2 w 63"/>
                  <a:gd name="T15" fmla="*/ 23 h 43"/>
                  <a:gd name="T16" fmla="*/ 0 w 63"/>
                  <a:gd name="T17" fmla="*/ 22 h 43"/>
                  <a:gd name="T18" fmla="*/ 8 w 63"/>
                  <a:gd name="T19" fmla="*/ 0 h 43"/>
                  <a:gd name="T20" fmla="*/ 10 w 63"/>
                  <a:gd name="T21" fmla="*/ 1 h 43"/>
                  <a:gd name="T22" fmla="*/ 18 w 63"/>
                  <a:gd name="T23" fmla="*/ 12 h 43"/>
                  <a:gd name="T24" fmla="*/ 48 w 63"/>
                  <a:gd name="T25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43">
                    <a:moveTo>
                      <a:pt x="48" y="23"/>
                    </a:moveTo>
                    <a:cubicBezTo>
                      <a:pt x="56" y="27"/>
                      <a:pt x="59" y="26"/>
                      <a:pt x="61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5" y="36"/>
                      <a:pt x="53" y="34"/>
                      <a:pt x="45" y="31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6"/>
                      <a:pt x="4" y="17"/>
                      <a:pt x="2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7"/>
                      <a:pt x="10" y="9"/>
                      <a:pt x="18" y="12"/>
                    </a:cubicBezTo>
                    <a:lnTo>
                      <a:pt x="4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60"/>
              <p:cNvSpPr/>
              <p:nvPr/>
            </p:nvSpPr>
            <p:spPr bwMode="auto">
              <a:xfrm>
                <a:off x="3472741" y="3678839"/>
                <a:ext cx="145684" cy="127710"/>
              </a:xfrm>
              <a:custGeom>
                <a:avLst/>
                <a:gdLst>
                  <a:gd name="T0" fmla="*/ 50 w 65"/>
                  <a:gd name="T1" fmla="*/ 31 h 57"/>
                  <a:gd name="T2" fmla="*/ 63 w 65"/>
                  <a:gd name="T3" fmla="*/ 25 h 57"/>
                  <a:gd name="T4" fmla="*/ 65 w 65"/>
                  <a:gd name="T5" fmla="*/ 25 h 57"/>
                  <a:gd name="T6" fmla="*/ 60 w 65"/>
                  <a:gd name="T7" fmla="*/ 50 h 57"/>
                  <a:gd name="T8" fmla="*/ 57 w 65"/>
                  <a:gd name="T9" fmla="*/ 49 h 57"/>
                  <a:gd name="T10" fmla="*/ 48 w 65"/>
                  <a:gd name="T11" fmla="*/ 39 h 57"/>
                  <a:gd name="T12" fmla="*/ 15 w 65"/>
                  <a:gd name="T13" fmla="*/ 32 h 57"/>
                  <a:gd name="T14" fmla="*/ 5 w 65"/>
                  <a:gd name="T15" fmla="*/ 34 h 57"/>
                  <a:gd name="T16" fmla="*/ 15 w 65"/>
                  <a:gd name="T17" fmla="*/ 55 h 57"/>
                  <a:gd name="T18" fmla="*/ 13 w 65"/>
                  <a:gd name="T19" fmla="*/ 57 h 57"/>
                  <a:gd name="T20" fmla="*/ 0 w 65"/>
                  <a:gd name="T21" fmla="*/ 48 h 57"/>
                  <a:gd name="T22" fmla="*/ 9 w 65"/>
                  <a:gd name="T23" fmla="*/ 2 h 57"/>
                  <a:gd name="T24" fmla="*/ 25 w 65"/>
                  <a:gd name="T25" fmla="*/ 0 h 57"/>
                  <a:gd name="T26" fmla="*/ 26 w 65"/>
                  <a:gd name="T27" fmla="*/ 2 h 57"/>
                  <a:gd name="T28" fmla="*/ 9 w 65"/>
                  <a:gd name="T29" fmla="*/ 18 h 57"/>
                  <a:gd name="T30" fmla="*/ 17 w 65"/>
                  <a:gd name="T31" fmla="*/ 24 h 57"/>
                  <a:gd name="T32" fmla="*/ 50 w 65"/>
                  <a:gd name="T3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57">
                    <a:moveTo>
                      <a:pt x="50" y="31"/>
                    </a:moveTo>
                    <a:cubicBezTo>
                      <a:pt x="59" y="33"/>
                      <a:pt x="61" y="32"/>
                      <a:pt x="63" y="25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0" y="50"/>
                      <a:pt x="60" y="50"/>
                      <a:pt x="60" y="50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9" y="42"/>
                      <a:pt x="57" y="40"/>
                      <a:pt x="48" y="39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1" y="31"/>
                      <a:pt x="7" y="29"/>
                      <a:pt x="5" y="34"/>
                    </a:cubicBezTo>
                    <a:cubicBezTo>
                      <a:pt x="4" y="42"/>
                      <a:pt x="9" y="50"/>
                      <a:pt x="15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18" y="4"/>
                      <a:pt x="11" y="10"/>
                      <a:pt x="9" y="18"/>
                    </a:cubicBezTo>
                    <a:cubicBezTo>
                      <a:pt x="8" y="23"/>
                      <a:pt x="13" y="23"/>
                      <a:pt x="17" y="24"/>
                    </a:cubicBezTo>
                    <a:lnTo>
                      <a:pt x="5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61"/>
              <p:cNvSpPr/>
              <p:nvPr/>
            </p:nvSpPr>
            <p:spPr bwMode="auto">
              <a:xfrm>
                <a:off x="3499229" y="3517073"/>
                <a:ext cx="134332" cy="125818"/>
              </a:xfrm>
              <a:custGeom>
                <a:avLst/>
                <a:gdLst>
                  <a:gd name="T0" fmla="*/ 14 w 60"/>
                  <a:gd name="T1" fmla="*/ 16 h 56"/>
                  <a:gd name="T2" fmla="*/ 7 w 60"/>
                  <a:gd name="T3" fmla="*/ 13 h 56"/>
                  <a:gd name="T4" fmla="*/ 3 w 60"/>
                  <a:gd name="T5" fmla="*/ 20 h 56"/>
                  <a:gd name="T6" fmla="*/ 0 w 60"/>
                  <a:gd name="T7" fmla="*/ 20 h 56"/>
                  <a:gd name="T8" fmla="*/ 1 w 60"/>
                  <a:gd name="T9" fmla="*/ 0 h 56"/>
                  <a:gd name="T10" fmla="*/ 3 w 60"/>
                  <a:gd name="T11" fmla="*/ 0 h 56"/>
                  <a:gd name="T12" fmla="*/ 13 w 60"/>
                  <a:gd name="T13" fmla="*/ 11 h 56"/>
                  <a:gd name="T14" fmla="*/ 34 w 60"/>
                  <a:gd name="T15" fmla="*/ 23 h 56"/>
                  <a:gd name="T16" fmla="*/ 46 w 60"/>
                  <a:gd name="T17" fmla="*/ 24 h 56"/>
                  <a:gd name="T18" fmla="*/ 57 w 60"/>
                  <a:gd name="T19" fmla="*/ 16 h 56"/>
                  <a:gd name="T20" fmla="*/ 60 w 60"/>
                  <a:gd name="T21" fmla="*/ 16 h 56"/>
                  <a:gd name="T22" fmla="*/ 59 w 60"/>
                  <a:gd name="T23" fmla="*/ 40 h 56"/>
                  <a:gd name="T24" fmla="*/ 57 w 60"/>
                  <a:gd name="T25" fmla="*/ 40 h 56"/>
                  <a:gd name="T26" fmla="*/ 46 w 60"/>
                  <a:gd name="T27" fmla="*/ 32 h 56"/>
                  <a:gd name="T28" fmla="*/ 37 w 60"/>
                  <a:gd name="T29" fmla="*/ 31 h 56"/>
                  <a:gd name="T30" fmla="*/ 13 w 60"/>
                  <a:gd name="T31" fmla="*/ 44 h 56"/>
                  <a:gd name="T32" fmla="*/ 2 w 60"/>
                  <a:gd name="T33" fmla="*/ 56 h 56"/>
                  <a:gd name="T34" fmla="*/ 0 w 60"/>
                  <a:gd name="T35" fmla="*/ 55 h 56"/>
                  <a:gd name="T36" fmla="*/ 0 w 60"/>
                  <a:gd name="T37" fmla="*/ 32 h 56"/>
                  <a:gd name="T38" fmla="*/ 3 w 60"/>
                  <a:gd name="T39" fmla="*/ 32 h 56"/>
                  <a:gd name="T40" fmla="*/ 6 w 60"/>
                  <a:gd name="T41" fmla="*/ 39 h 56"/>
                  <a:gd name="T42" fmla="*/ 11 w 60"/>
                  <a:gd name="T43" fmla="*/ 37 h 56"/>
                  <a:gd name="T44" fmla="*/ 31 w 60"/>
                  <a:gd name="T45" fmla="*/ 26 h 56"/>
                  <a:gd name="T46" fmla="*/ 14 w 60"/>
                  <a:gd name="T4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56">
                    <a:moveTo>
                      <a:pt x="14" y="16"/>
                    </a:moveTo>
                    <a:cubicBezTo>
                      <a:pt x="12" y="15"/>
                      <a:pt x="9" y="13"/>
                      <a:pt x="7" y="13"/>
                    </a:cubicBezTo>
                    <a:cubicBezTo>
                      <a:pt x="3" y="13"/>
                      <a:pt x="3" y="17"/>
                      <a:pt x="3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6"/>
                      <a:pt x="8" y="9"/>
                      <a:pt x="13" y="11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55" y="24"/>
                      <a:pt x="57" y="23"/>
                      <a:pt x="57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7" y="33"/>
                      <a:pt x="55" y="32"/>
                      <a:pt x="46" y="32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9" y="47"/>
                      <a:pt x="2" y="49"/>
                      <a:pt x="2" y="5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4"/>
                      <a:pt x="2" y="39"/>
                      <a:pt x="6" y="39"/>
                    </a:cubicBezTo>
                    <a:cubicBezTo>
                      <a:pt x="7" y="39"/>
                      <a:pt x="10" y="37"/>
                      <a:pt x="11" y="37"/>
                    </a:cubicBezTo>
                    <a:cubicBezTo>
                      <a:pt x="31" y="26"/>
                      <a:pt x="31" y="26"/>
                      <a:pt x="31" y="26"/>
                    </a:cubicBez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Rectangle 62"/>
              <p:cNvSpPr>
                <a:spLocks noChangeArrowheads="1"/>
              </p:cNvSpPr>
              <p:nvPr/>
            </p:nvSpPr>
            <p:spPr bwMode="auto">
              <a:xfrm>
                <a:off x="2437483" y="4007325"/>
                <a:ext cx="538205" cy="275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n-lt"/>
                    <a:cs typeface="+mn-ea"/>
                    <a:sym typeface="+mn-lt"/>
                  </a:rPr>
                  <a:t>1902</a:t>
                </a:r>
                <a:endParaRPr kumimoji="0" lang="zh-CN" altLang="zh-CN" sz="1100" b="0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24975" y="64397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447E-2B19-8B4A-BB87-8CD725A2888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53823-BC88-1A4B-8BB6-E4A9F77A27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7875" y="5078520"/>
            <a:ext cx="10636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贵州大学 计算机科学与技术学院  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答辩组：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C_8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答辩人：张丁文 刘安波 孙宏宇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2794" y="3815131"/>
            <a:ext cx="9526411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43399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基于机器学习的编译器版本识别</a:t>
            </a:r>
            <a:endParaRPr lang="en-US" altLang="zh-CN" sz="4400" b="1" dirty="0">
              <a:solidFill>
                <a:srgbClr val="343399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0190" y="861695"/>
            <a:ext cx="6614160" cy="4620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230" y="1149985"/>
            <a:ext cx="5739765" cy="4331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特征四：不同种类</a:t>
            </a:r>
            <a:r>
              <a:rPr lang="en-US" altLang="zh-CN" sz="2800" b="1" dirty="0"/>
              <a:t>block</a:t>
            </a:r>
            <a:r>
              <a:rPr lang="zh-CN" altLang="en-US" sz="2800" b="1" dirty="0"/>
              <a:t>的数量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考虑到编译器的静态调度算法</a:t>
            </a:r>
            <a:r>
              <a:rPr lang="en-US" altLang="zh-CN" sz="2800" dirty="0"/>
              <a:t>: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主要体现在代码块的</a:t>
            </a:r>
            <a:r>
              <a:rPr lang="zh-CN" altLang="en-US" sz="2800" b="1" dirty="0"/>
              <a:t>位置调度</a:t>
            </a:r>
            <a:r>
              <a:rPr lang="zh-CN" altLang="en-US" sz="2800" dirty="0"/>
              <a:t>上。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由连续 </a:t>
            </a:r>
            <a:r>
              <a:rPr lang="en-US" altLang="zh-CN" sz="2800" b="1" dirty="0"/>
              <a:t>3 </a:t>
            </a:r>
            <a:r>
              <a:rPr lang="zh-CN" altLang="en-US" sz="2800" b="1" dirty="0"/>
              <a:t>条指令组成的 </a:t>
            </a:r>
            <a:r>
              <a:rPr lang="en-US" altLang="zh-CN" sz="2800" b="1" dirty="0"/>
              <a:t>block </a:t>
            </a:r>
            <a:r>
              <a:rPr lang="zh-CN" altLang="en-US" sz="2800" b="1" dirty="0"/>
              <a:t>数量</a:t>
            </a:r>
            <a:endParaRPr lang="zh-CN" altLang="en-US" sz="28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特征丰富度</a:t>
            </a:r>
            <a:endParaRPr lang="zh-CN" alt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维度可控性</a:t>
            </a:r>
            <a:endParaRPr lang="zh-CN" altLang="en-US" sz="2800" dirty="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6677025" y="5689600"/>
            <a:ext cx="909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10.2.0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707245" y="5689600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12.2.0</a:t>
            </a:r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问题一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020" y="778510"/>
            <a:ext cx="7974965" cy="50946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09825" y="5949315"/>
            <a:ext cx="7164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附件一</a:t>
            </a:r>
            <a:r>
              <a:rPr lang="zh-CN" altLang="en-US" sz="2400"/>
              <a:t>不同版本下</a:t>
            </a:r>
            <a:r>
              <a:rPr lang="zh-CN" altLang="en-US" sz="2400" b="1"/>
              <a:t>操作码，操作数，</a:t>
            </a:r>
            <a:r>
              <a:rPr lang="en-US" altLang="zh-CN" sz="2400" b="1"/>
              <a:t>Bigram </a:t>
            </a:r>
            <a:r>
              <a:rPr lang="zh-CN" altLang="en-US" sz="2400"/>
              <a:t>特征</a:t>
            </a:r>
            <a:endParaRPr lang="zh-CN" altLang="en-US" sz="2400"/>
          </a:p>
        </p:txBody>
      </p:sp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390" y="833120"/>
            <a:ext cx="8839200" cy="4864100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3510915" y="5761990"/>
            <a:ext cx="4089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附件一不同版本下</a:t>
            </a:r>
            <a:r>
              <a:rPr lang="en-US" altLang="zh-CN" sz="2400" b="1"/>
              <a:t>Block</a:t>
            </a:r>
            <a:r>
              <a:rPr lang="zh-CN" altLang="en-US" sz="2400"/>
              <a:t>数量</a:t>
            </a:r>
            <a:endParaRPr lang="zh-CN" altLang="en-US" sz="24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725805"/>
            <a:ext cx="8223885" cy="5580380"/>
          </a:xfrm>
          <a:prstGeom prst="rect">
            <a:avLst/>
          </a:prstGeom>
        </p:spPr>
      </p:pic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22630" y="3042920"/>
            <a:ext cx="1267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</a:t>
            </a:r>
            <a:r>
              <a:rPr lang="zh-CN" altLang="en-US" sz="2800"/>
              <a:t>检验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760" y="3074035"/>
            <a:ext cx="2617470" cy="134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700" y="10922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真的是线性关系吗</a:t>
            </a:r>
            <a:r>
              <a:rPr lang="en-US" altLang="zh-CN" sz="2800" b="1"/>
              <a:t>?</a:t>
            </a:r>
            <a:endParaRPr lang="en-US" altLang="zh-CN" sz="28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65150" y="1695450"/>
                <a:ext cx="812800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/>
                  <a:t>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 </m:t>
                    </m:r>
                  </m:oMath>
                </a14:m>
                <a:r>
                  <a:rPr lang="en-US" altLang="zh-CN" sz="2800"/>
                  <a:t>:两个变量之间不存在显著的线性关系</a:t>
                </a:r>
                <a:endParaRPr lang="en-US" altLang="zh-CN" sz="280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695450"/>
                <a:ext cx="8128000" cy="5219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65150" y="2298700"/>
                <a:ext cx="789241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/>
                  <a:t>备择假设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/>
                  <a:t>:两个变量之间存在显著的线性关系</a:t>
                </a:r>
                <a:endParaRPr lang="en-US" altLang="zh-CN" sz="28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2298700"/>
                <a:ext cx="7892415" cy="5219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16000" y="4673600"/>
            <a:ext cx="9524365" cy="1300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t&gt;0.05: 在原假设为真的情况下，观察到当前相关系数的</a:t>
            </a:r>
            <a:r>
              <a:rPr lang="en-US" altLang="zh-CN" sz="2400" b="1"/>
              <a:t>概率较高</a:t>
            </a:r>
            <a:r>
              <a:rPr lang="en-US" altLang="zh-CN" sz="2400"/>
              <a:t>，因此我们无法拒绝原假设，认为相关系数可能</a:t>
            </a:r>
            <a:r>
              <a:rPr lang="en-US" altLang="zh-CN" sz="2400" b="1"/>
              <a:t>不是显著的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t&lt;0.05:观察到当前相关系数的</a:t>
            </a:r>
            <a:r>
              <a:rPr lang="en-US" altLang="zh-CN" sz="2400" b="1"/>
              <a:t>概率非常低</a:t>
            </a:r>
            <a:r>
              <a:rPr lang="en-US" altLang="zh-CN" sz="2400"/>
              <a:t>，因此我们有理由拒绝原假设，认为相关系数是</a:t>
            </a:r>
            <a:r>
              <a:rPr lang="en-US" altLang="zh-CN" sz="2400" b="1"/>
              <a:t>显著的</a:t>
            </a:r>
            <a:endParaRPr lang="en-US" altLang="zh-CN" sz="2400" b="1"/>
          </a:p>
        </p:txBody>
      </p:sp>
      <p:sp>
        <p:nvSpPr>
          <p:cNvPr id="11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7475" y="833120"/>
            <a:ext cx="7208520" cy="5406390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417830" y="215900"/>
            <a:ext cx="1975485" cy="617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543560" y="1918335"/>
            <a:ext cx="3723640" cy="2541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并不是真的有线性关系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而是因为</a:t>
            </a:r>
            <a:r>
              <a:rPr lang="zh-CN" altLang="en-US" sz="2800" b="1"/>
              <a:t>样本量少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相关系数有</a:t>
            </a:r>
            <a:endParaRPr lang="zh-CN" altLang="en-US" sz="2800"/>
          </a:p>
          <a:p>
            <a:r>
              <a:rPr lang="zh-CN" altLang="en-US" sz="2800"/>
              <a:t>很大的</a:t>
            </a:r>
            <a:r>
              <a:rPr lang="zh-CN" altLang="en-US" sz="2800" b="1"/>
              <a:t>随机性</a:t>
            </a:r>
            <a:endParaRPr lang="zh-CN" altLang="en-US" sz="2800" b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7720" y="1125340"/>
            <a:ext cx="43993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数据分析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互信息</a:t>
            </a:r>
            <a:endParaRPr lang="zh-CN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67982" y="1766749"/>
                <a:ext cx="10147986" cy="4308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b="1" dirty="0"/>
                  <a:t>互信息</a:t>
                </a:r>
                <a:r>
                  <a:rPr lang="zh-CN" altLang="en-US" sz="2800" dirty="0"/>
                  <a:t>衡量两个随机变量之间的信息共享量，互信息为零表示变量独立，较大则表示依赖关系强。</a:t>
                </a:r>
                <a:endParaRPr lang="zh-CN" alt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/>
                  <a:t>对于两个离散随机变量</a:t>
                </a:r>
                <a:r>
                  <a:rPr lang="en-US" altLang="zh-CN" sz="2800" dirty="0"/>
                  <a:t>X</a:t>
                </a:r>
                <a:r>
                  <a:rPr lang="zh-CN" altLang="en-US" sz="2800" dirty="0"/>
                  <a:t>和</a:t>
                </a:r>
                <a:r>
                  <a:rPr lang="en-US" altLang="zh-CN" sz="2800" dirty="0"/>
                  <a:t>Y</a:t>
                </a:r>
                <a:r>
                  <a:rPr lang="zh-CN" altLang="en-US" sz="2800" dirty="0"/>
                  <a:t>，互信息定义为：</a:t>
                </a:r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grow m:val="on"/>
                              <m:limLoc m:val="undOvr"/>
                              <m:supHide m:val="on"/>
                              <m:ctrlPr>
                                <a:rPr lang="zh-CN" altLang="zh-CN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nary>
                            <m:naryPr>
                              <m:chr m:val="∑"/>
                              <m:grow m:val="on"/>
                              <m:limLoc m:val="undOvr"/>
                              <m:supHide m:val="on"/>
                              <m:ctrlPr>
                                <a:rPr lang="zh-CN" altLang="zh-CN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en-US" altLang="zh-CN" sz="2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 </m:t>
                              </m:r>
                            </m:e>
                          </m:nary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280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zh-CN" altLang="zh-CN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800" dirty="0"/>
              </a:p>
              <a:p>
                <a:pPr>
                  <a:lnSpc>
                    <a:spcPct val="150000"/>
                  </a:lnSpc>
                </a:pPr>
                <a:endParaRPr lang="zh-CN" altLang="zh-CN" sz="28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" y="1766749"/>
                <a:ext cx="10147986" cy="4308475"/>
              </a:xfrm>
              <a:prstGeom prst="rect">
                <a:avLst/>
              </a:prstGeom>
              <a:blipFill rotWithShape="1">
                <a:blip r:embed="rId1"/>
                <a:stretch>
                  <a:fillRect l="-3" t="-4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725" y="414655"/>
            <a:ext cx="7278370" cy="5894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7720" y="1158360"/>
            <a:ext cx="439935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数据分析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互信息</a:t>
            </a:r>
            <a:endParaRPr lang="zh-CN" altLang="en-US" sz="2400" b="1" dirty="0"/>
          </a:p>
        </p:txBody>
      </p:sp>
      <p:sp>
        <p:nvSpPr>
          <p:cNvPr id="5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1190625"/>
            <a:ext cx="4956175" cy="4324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9625" y="1190625"/>
            <a:ext cx="4956175" cy="432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9685" y="5657850"/>
            <a:ext cx="4001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SVM(kernel=’sigmoid‘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C=2)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9535" y="5750560"/>
            <a:ext cx="5001260" cy="566420"/>
          </a:xfrm>
          <a:prstGeom prst="rect">
            <a:avLst/>
          </a:prstGeom>
        </p:spPr>
        <p:txBody>
          <a:bodyPr>
            <a:noAutofit/>
          </a:bodyPr>
          <a:p>
            <a:pPr algn="l">
              <a:lnSpc>
                <a:spcPts val="1350"/>
              </a:lnSpc>
            </a:pPr>
            <a:r>
              <a:rPr lang="en-US" altLang="zh-CN" sz="200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LogisticRegression(max_iter=1000)</a:t>
            </a:r>
            <a:endParaRPr lang="en-US" altLang="zh-CN" sz="20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4173" y="3697132"/>
            <a:ext cx="4429896" cy="25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9725" y="1141095"/>
            <a:ext cx="11045825" cy="4891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我们推测特征与编译器版本间关系为非线性。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由于数据连续且可能有缺失值，我们选择 </a:t>
            </a:r>
            <a:r>
              <a:rPr lang="en-US" altLang="zh-CN" sz="2400" b="1" dirty="0"/>
              <a:t>CART</a:t>
            </a:r>
            <a:r>
              <a:rPr lang="zh-CN" altLang="en-US" sz="2400" b="1" dirty="0"/>
              <a:t>决策树</a:t>
            </a:r>
            <a:r>
              <a:rPr lang="zh-CN" altLang="en-US" sz="2400" dirty="0"/>
              <a:t>模型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ym typeface="+mn-ea"/>
              </a:rPr>
              <a:t>CART</a:t>
            </a:r>
            <a:r>
              <a:rPr lang="zh-CN" altLang="en-US" sz="2400" b="1" dirty="0">
                <a:sym typeface="+mn-ea"/>
              </a:rPr>
              <a:t>决策树模型</a:t>
            </a:r>
            <a:r>
              <a:rPr lang="zh-CN" altLang="en-US" sz="2400" dirty="0">
                <a:sym typeface="+mn-ea"/>
              </a:rPr>
              <a:t>是一种决策树分类方法。决策树每一个节点上都采用二分法，采用一种二分递归分割的技术，生成的决策树是结构简洁的二叉树。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适应非线性关系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并在缺失数据情况下有效预测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可解释性强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r>
              <a:rPr lang="en-US" altLang="zh-CN" sz="3600" dirty="0"/>
              <a:t> </a:t>
            </a:r>
            <a:r>
              <a:rPr sz="3600" dirty="0"/>
              <a:t>模型建立</a:t>
            </a:r>
            <a:endParaRPr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560060" y="1508125"/>
            <a:ext cx="4191635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2361A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背景介绍</a:t>
            </a:r>
            <a:endParaRPr lang="en-US" altLang="zh-CN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2361A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问题重述</a:t>
            </a:r>
            <a:endParaRPr lang="en-US" altLang="zh-CN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2361A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模型假设</a:t>
            </a:r>
            <a:endParaRPr lang="en-US" altLang="zh-CN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2361A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问题的理解于模型的建立</a:t>
            </a:r>
            <a:endParaRPr lang="en-US" altLang="zh-CN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2361A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结果与评价</a:t>
            </a:r>
            <a:endParaRPr lang="zh-CN" altLang="en-US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solidFill>
                  <a:srgbClr val="2361A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展望未来</a:t>
            </a:r>
            <a:endParaRPr lang="en-US" altLang="zh-CN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altLang="zh-CN" sz="2400" b="1" dirty="0">
              <a:solidFill>
                <a:srgbClr val="2361AD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42595" y="1072515"/>
            <a:ext cx="10649585" cy="249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选择哪个特征进行分割</a:t>
            </a:r>
            <a:r>
              <a:rPr lang="en-US" altLang="zh-CN" sz="3200" dirty="0"/>
              <a:t>?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Gini </a:t>
            </a:r>
            <a:r>
              <a:rPr lang="zh-CN" altLang="en-US" sz="2400" dirty="0"/>
              <a:t>系数是衡量数据集中</a:t>
            </a:r>
            <a:r>
              <a:rPr lang="zh-CN" altLang="en-US" sz="2400" b="1" dirty="0"/>
              <a:t>样本纯度的指标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对于给定的样本集合 </a:t>
            </a:r>
            <a:r>
              <a:rPr lang="en-US" altLang="zh-CN" sz="2400" dirty="0"/>
              <a:t>D</a:t>
            </a:r>
            <a:r>
              <a:rPr lang="zh-CN" altLang="en-US" sz="2400" dirty="0"/>
              <a:t>，</a:t>
            </a:r>
            <a:r>
              <a:rPr lang="en-US" altLang="zh-CN" sz="2400" dirty="0"/>
              <a:t>Gini </a:t>
            </a:r>
            <a:r>
              <a:rPr lang="zh-CN" altLang="en-US" sz="2400" dirty="0"/>
              <a:t>系数可以表示为：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044825" y="2602865"/>
                <a:ext cx="4878070" cy="19215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𝐺𝑖𝑛𝑖</m:t>
                      </m:r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80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zh-CN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sSubSup>
                        <m:sSubSupPr>
                          <m:ctrlPr>
                            <a:rPr lang="zh-CN" altLang="zh-CN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800" i="1" kern="100">
                  <a:effectLst/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25" y="2602865"/>
                <a:ext cx="4878070" cy="19215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42595" y="4524375"/>
                <a:ext cx="10460990" cy="193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sym typeface="+mn-ea"/>
                  </a:rPr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是样本集中第 </a:t>
                </a:r>
                <a:r>
                  <a:rPr lang="en-US" altLang="zh-CN" sz="2400" dirty="0" err="1">
                    <a:sym typeface="+mn-ea"/>
                  </a:rPr>
                  <a:t>i</a:t>
                </a:r>
                <a:r>
                  <a:rPr lang="en-US" altLang="zh-CN" sz="2400" dirty="0">
                    <a:sym typeface="+mn-ea"/>
                  </a:rPr>
                  <a:t> </a:t>
                </a:r>
                <a:r>
                  <a:rPr lang="zh-CN" altLang="en-US" sz="2400" dirty="0">
                    <a:sym typeface="+mn-ea"/>
                  </a:rPr>
                  <a:t>类的样本比例，</a:t>
                </a:r>
                <a:r>
                  <a:rPr lang="en-US" altLang="zh-CN" sz="2400" dirty="0">
                    <a:sym typeface="+mn-ea"/>
                  </a:rPr>
                  <a:t>C</a:t>
                </a:r>
                <a:r>
                  <a:rPr lang="zh-CN" altLang="en-US" sz="2400" dirty="0">
                    <a:sym typeface="+mn-ea"/>
                  </a:rPr>
                  <a:t>是类别个数</a:t>
                </a:r>
                <a:endParaRPr lang="zh-CN" altLang="en-US" sz="2400" dirty="0">
                  <a:sym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800" b="1" dirty="0">
                    <a:sym typeface="+mn-ea"/>
                  </a:rPr>
                  <a:t>选择</a:t>
                </a:r>
                <a:r>
                  <a:rPr lang="en-US" altLang="zh-CN" sz="2800" b="1" dirty="0">
                    <a:sym typeface="+mn-ea"/>
                  </a:rPr>
                  <a:t>Gini</a:t>
                </a:r>
                <a:r>
                  <a:rPr lang="zh-CN" altLang="en-US" sz="2800" b="1" dirty="0">
                    <a:sym typeface="+mn-ea"/>
                  </a:rPr>
                  <a:t>值最大的特征点分割</a:t>
                </a:r>
                <a:endParaRPr lang="zh-CN" altLang="en-US" sz="2800" b="1" dirty="0">
                  <a:sym typeface="+mn-ea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800" b="1" dirty="0">
                    <a:sym typeface="+mn-ea"/>
                  </a:rPr>
                  <a:t>离散值</a:t>
                </a:r>
                <a:r>
                  <a:rPr lang="en-US" altLang="zh-CN" sz="2800" b="1" dirty="0">
                    <a:sym typeface="+mn-ea"/>
                  </a:rPr>
                  <a:t>: ont-hot</a:t>
                </a:r>
                <a:r>
                  <a:rPr lang="zh-CN" altLang="en-US" sz="2800" b="1" dirty="0">
                    <a:sym typeface="+mn-ea"/>
                  </a:rPr>
                  <a:t>编码</a:t>
                </a:r>
                <a:r>
                  <a:rPr lang="en-US" altLang="zh-CN" sz="2800" b="1" dirty="0">
                    <a:sym typeface="+mn-ea"/>
                  </a:rPr>
                  <a:t> </a:t>
                </a:r>
                <a:r>
                  <a:rPr lang="zh-CN" altLang="en-US" sz="2800" b="1" dirty="0">
                    <a:sym typeface="+mn-ea"/>
                  </a:rPr>
                  <a:t>，是否</a:t>
                </a:r>
                <a:r>
                  <a:rPr lang="en-US" altLang="zh-CN" sz="2800" b="1" dirty="0">
                    <a:sym typeface="+mn-ea"/>
                  </a:rPr>
                  <a:t>    </a:t>
                </a:r>
                <a:r>
                  <a:rPr lang="zh-CN" altLang="en-US" sz="2800" b="1" dirty="0">
                    <a:sym typeface="+mn-ea"/>
                  </a:rPr>
                  <a:t>连续值</a:t>
                </a:r>
                <a:r>
                  <a:rPr lang="en-US" altLang="zh-CN" sz="2800" b="1" dirty="0">
                    <a:sym typeface="+mn-ea"/>
                  </a:rPr>
                  <a:t>: 	</a:t>
                </a:r>
                <a:endParaRPr lang="en-US" altLang="zh-CN" sz="2800" b="1" dirty="0"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95" y="4524375"/>
                <a:ext cx="10460990" cy="19380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5" y="5664835"/>
            <a:ext cx="2078355" cy="710565"/>
          </a:xfrm>
          <a:prstGeom prst="rect">
            <a:avLst/>
          </a:prstGeom>
        </p:spPr>
      </p:pic>
      <p:sp>
        <p:nvSpPr>
          <p:cNvPr id="6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2765" y="1014095"/>
            <a:ext cx="96507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基于</a:t>
            </a:r>
            <a:r>
              <a:rPr lang="en-US" altLang="zh-CN" sz="2800" dirty="0"/>
              <a:t>Scikit-learn, </a:t>
            </a:r>
            <a:r>
              <a:rPr lang="zh-CN" altLang="en-US" sz="2800" dirty="0"/>
              <a:t>我们构建了一颗 </a:t>
            </a:r>
            <a:r>
              <a:rPr lang="en-US" altLang="zh-CN" sz="2800" dirty="0"/>
              <a:t>Gini </a:t>
            </a:r>
            <a:r>
              <a:rPr lang="zh-CN" altLang="en-US" sz="2800" dirty="0"/>
              <a:t>决策树，如图所示：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1727200"/>
            <a:ext cx="8512175" cy="4325620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问题二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9787" y="1027273"/>
            <a:ext cx="2425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问题二模型测试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4495" y="881380"/>
            <a:ext cx="6371369" cy="540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0540" y="1643380"/>
            <a:ext cx="40640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只用附件一</a:t>
            </a:r>
            <a:r>
              <a:rPr lang="zh-CN" altLang="en-US" sz="3200"/>
              <a:t>训练</a:t>
            </a:r>
            <a:endParaRPr lang="zh-CN" altLang="en-US" sz="3200"/>
          </a:p>
          <a:p>
            <a:r>
              <a:rPr lang="zh-CN" altLang="en-US" sz="3200"/>
              <a:t>预测附件</a:t>
            </a:r>
            <a:r>
              <a:rPr lang="zh-CN" altLang="en-US" sz="3200"/>
              <a:t>二</a:t>
            </a:r>
            <a:endParaRPr lang="zh-CN" altLang="en-US" sz="3200"/>
          </a:p>
          <a:p>
            <a:r>
              <a:rPr lang="zh-CN" altLang="en-US" sz="3200"/>
              <a:t>标签</a:t>
            </a:r>
            <a:r>
              <a:rPr lang="en-US" altLang="zh-CN" sz="3200"/>
              <a:t>1,2,3</a:t>
            </a:r>
            <a:r>
              <a:rPr lang="zh-CN" altLang="en-US" sz="3200"/>
              <a:t>预测正确</a:t>
            </a:r>
            <a:endParaRPr lang="zh-CN" altLang="en-US" sz="3200"/>
          </a:p>
          <a:p>
            <a:r>
              <a:rPr lang="zh-CN" altLang="en-US" sz="3200"/>
              <a:t>标签</a:t>
            </a:r>
            <a:r>
              <a:rPr lang="en-US" altLang="zh-CN" sz="3200"/>
              <a:t>0</a:t>
            </a:r>
            <a:r>
              <a:rPr lang="zh-CN" altLang="en-US" sz="3200"/>
              <a:t>预测成了</a:t>
            </a:r>
            <a:r>
              <a:rPr lang="en-US" altLang="zh-CN" sz="3200"/>
              <a:t>3</a:t>
            </a:r>
            <a:endParaRPr lang="en-US" altLang="zh-CN" sz="3200"/>
          </a:p>
          <a:p>
            <a:r>
              <a:rPr lang="zh-CN" altLang="en-US" sz="3200"/>
              <a:t>标签</a:t>
            </a:r>
            <a:r>
              <a:rPr lang="en-US" altLang="zh-CN" sz="3200"/>
              <a:t>4</a:t>
            </a:r>
            <a:r>
              <a:rPr lang="zh-CN" altLang="en-US" sz="3200"/>
              <a:t>预测成了</a:t>
            </a:r>
            <a:r>
              <a:rPr lang="en-US" altLang="zh-CN" sz="3200"/>
              <a:t>3</a:t>
            </a:r>
            <a:endParaRPr lang="en-US" altLang="zh-CN" sz="3200"/>
          </a:p>
          <a:p>
            <a:endParaRPr lang="en-US" altLang="zh-CN" sz="3200"/>
          </a:p>
          <a:p>
            <a:r>
              <a:rPr lang="zh-CN" altLang="en-US" sz="3200"/>
              <a:t>准确率</a:t>
            </a:r>
            <a:r>
              <a:rPr lang="en-US" altLang="zh-CN" sz="3200"/>
              <a:t>: 60%</a:t>
            </a:r>
            <a:endParaRPr lang="en-US" altLang="zh-CN" sz="3200"/>
          </a:p>
        </p:txBody>
      </p:sp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1255" y="2941320"/>
            <a:ext cx="8181340" cy="25965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772" y="992983"/>
            <a:ext cx="2425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问题二模型分析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23875" y="1502410"/>
            <a:ext cx="10684510" cy="43922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决策树模型作为一种简单且直观的机器学习算法，也存在一些固有的缺陷，决策树模型存在以下几个缺陷：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容易过拟合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对数据噪声敏感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模型不稳定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计算复杂度大</a:t>
            </a:r>
            <a:endParaRPr lang="zh-CN" altLang="en-US" sz="2800" dirty="0"/>
          </a:p>
        </p:txBody>
      </p:sp>
      <p:sp>
        <p:nvSpPr>
          <p:cNvPr id="5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685" y="944880"/>
            <a:ext cx="6134100" cy="4893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3127" y="1201898"/>
            <a:ext cx="3598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t-</a:t>
            </a:r>
            <a:r>
              <a:rPr lang="zh-CN" altLang="en-US" sz="2400" b="1" dirty="0"/>
              <a:t>分布邻域嵌入（</a:t>
            </a:r>
            <a:r>
              <a:rPr lang="en-US" altLang="zh-CN" sz="2400" b="1" dirty="0"/>
              <a:t>t-SNE</a:t>
            </a:r>
            <a:r>
              <a:rPr lang="zh-CN" altLang="en-US" sz="2400" b="1" dirty="0"/>
              <a:t>）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43230" y="1921510"/>
            <a:ext cx="5552440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t-SNE</a:t>
            </a:r>
            <a:r>
              <a:rPr lang="zh-CN" altLang="en-US" sz="2800" dirty="0"/>
              <a:t>是一种非线性降维技术，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t-SNE </a:t>
            </a:r>
            <a:r>
              <a:rPr lang="zh-CN" altLang="en-US" sz="2800" dirty="0"/>
              <a:t>通过将高维数据映射到低维空间，同时尽可能</a:t>
            </a:r>
            <a:r>
              <a:rPr lang="zh-CN" altLang="en-US" sz="2800" b="1" dirty="0"/>
              <a:t>保持数据点之间的局部结构</a:t>
            </a:r>
            <a:r>
              <a:rPr lang="zh-CN" altLang="en-US" sz="2800" dirty="0"/>
              <a:t>，从而揭示数据的内在结构和模式。</a:t>
            </a:r>
            <a:endParaRPr lang="zh-CN" altLang="en-US" sz="2800" dirty="0"/>
          </a:p>
        </p:txBody>
      </p:sp>
      <p:sp>
        <p:nvSpPr>
          <p:cNvPr id="5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327660"/>
            <a:ext cx="7011670" cy="5460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4000" y="59785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t-SNE</a:t>
            </a:r>
            <a:r>
              <a:rPr lang="zh-CN" altLang="en-US" sz="3600"/>
              <a:t>算法可视化</a:t>
            </a:r>
            <a:endParaRPr lang="zh-CN" altLang="en-US" sz="3600"/>
          </a:p>
        </p:txBody>
      </p:sp>
      <p:sp>
        <p:nvSpPr>
          <p:cNvPr id="4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8377" y="944739"/>
            <a:ext cx="6045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模型改进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针对训练数据不具备普适性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19760" y="1453515"/>
            <a:ext cx="10069830" cy="12719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问题</a:t>
            </a:r>
            <a:r>
              <a:rPr lang="zh-CN" altLang="en-US" sz="2400" dirty="0"/>
              <a:t>：原有训练数据量</a:t>
            </a:r>
            <a:r>
              <a:rPr lang="zh-CN" altLang="en-US" sz="2400" b="1" dirty="0"/>
              <a:t>少</a:t>
            </a:r>
            <a:r>
              <a:rPr lang="zh-CN" altLang="en-US" sz="2400" dirty="0"/>
              <a:t>且类型</a:t>
            </a:r>
            <a:r>
              <a:rPr lang="zh-CN" altLang="en-US" sz="2400" b="1" dirty="0"/>
              <a:t>单一</a:t>
            </a:r>
            <a:r>
              <a:rPr lang="zh-CN" altLang="en-US" sz="2400" dirty="0"/>
              <a:t>，无法体现编译器的</a:t>
            </a:r>
            <a:r>
              <a:rPr lang="zh-CN" altLang="en-US" sz="2400" b="1" dirty="0"/>
              <a:t>优化特点</a:t>
            </a:r>
            <a:r>
              <a:rPr lang="zh-CN" altLang="en-US" sz="2400" dirty="0"/>
              <a:t>。</a:t>
            </a:r>
            <a:r>
              <a:rPr lang="en-US" altLang="zh-CN" sz="2400" dirty="0"/>
              <a:t>	</a:t>
            </a:r>
            <a:r>
              <a:rPr lang="zh-CN" altLang="en-US" sz="2400" dirty="0"/>
              <a:t>机器学习模型需要</a:t>
            </a:r>
            <a:r>
              <a:rPr lang="zh-CN" altLang="en-US" sz="2400" b="1" dirty="0"/>
              <a:t>大量数据</a:t>
            </a:r>
            <a:r>
              <a:rPr lang="zh-CN" altLang="en-US" sz="2400" dirty="0"/>
              <a:t>来</a:t>
            </a:r>
            <a:r>
              <a:rPr lang="zh-CN" altLang="en-US" sz="2400" b="1" dirty="0"/>
              <a:t>统计特征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901700" y="2772410"/>
            <a:ext cx="9482455" cy="3193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解决方案：</a:t>
            </a:r>
            <a:r>
              <a:rPr lang="en-US" altLang="zh-CN" sz="2400" b="1" dirty="0" err="1">
                <a:sym typeface="+mn-ea"/>
              </a:rPr>
              <a:t>CSmith</a:t>
            </a:r>
            <a:r>
              <a:rPr lang="en-US" altLang="zh-CN" sz="2400" b="1" dirty="0">
                <a:sym typeface="+mn-ea"/>
              </a:rPr>
              <a:t> </a:t>
            </a:r>
            <a:r>
              <a:rPr lang="zh-CN" altLang="en-US" sz="2400" b="1" dirty="0">
                <a:sym typeface="+mn-ea"/>
              </a:rPr>
              <a:t>随机程序生成器</a:t>
            </a:r>
            <a:r>
              <a:rPr lang="zh-CN" altLang="en-US" sz="2400" dirty="0">
                <a:sym typeface="+mn-ea"/>
              </a:rPr>
              <a:t>生成的代码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涵盖编程语言的大部分特性，如指针、数组、结构体和复杂控制流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具备随机性和多样性，有助于发现编译器之间的差异。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我们使用 </a:t>
            </a:r>
            <a:r>
              <a:rPr lang="en-US" altLang="zh-CN" sz="2400" dirty="0" err="1">
                <a:sym typeface="+mn-ea"/>
              </a:rPr>
              <a:t>CSmith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生成了 </a:t>
            </a:r>
            <a:r>
              <a:rPr lang="en-US" altLang="zh-CN" sz="2400" dirty="0">
                <a:sym typeface="+mn-ea"/>
              </a:rPr>
              <a:t>1000 </a:t>
            </a:r>
            <a:r>
              <a:rPr lang="zh-CN" altLang="en-US" sz="2400" dirty="0">
                <a:sym typeface="+mn-ea"/>
              </a:rPr>
              <a:t>个随机程序，并使用不同版本的编译器对这些程序进行编译，获得了 </a:t>
            </a:r>
            <a:r>
              <a:rPr lang="en-US" altLang="zh-CN" sz="2400" dirty="0">
                <a:sym typeface="+mn-ea"/>
              </a:rPr>
              <a:t>5000 </a:t>
            </a:r>
            <a:r>
              <a:rPr lang="zh-CN" altLang="en-US" sz="2400" dirty="0">
                <a:sym typeface="+mn-ea"/>
              </a:rPr>
              <a:t>个数据样本。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6860" y="833120"/>
            <a:ext cx="7000240" cy="5447665"/>
          </a:xfrm>
          <a:prstGeom prst="rect">
            <a:avLst/>
          </a:prstGeom>
        </p:spPr>
      </p:pic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320675" y="1190625"/>
            <a:ext cx="32791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生成的样本与附件</a:t>
            </a:r>
            <a:endParaRPr lang="zh-CN" altLang="en-US" sz="2800"/>
          </a:p>
          <a:p>
            <a:r>
              <a:rPr lang="zh-CN" altLang="en-US" sz="2800"/>
              <a:t>在</a:t>
            </a:r>
            <a:r>
              <a:rPr lang="zh-CN" altLang="en-US" sz="2800" b="1"/>
              <a:t>距离上相距不远</a:t>
            </a:r>
            <a:endParaRPr lang="zh-CN" altLang="en-US" sz="2800" b="1"/>
          </a:p>
        </p:txBody>
      </p:sp>
      <p:sp>
        <p:nvSpPr>
          <p:cNvPr id="6" name="下箭头 5"/>
          <p:cNvSpPr/>
          <p:nvPr/>
        </p:nvSpPr>
        <p:spPr>
          <a:xfrm>
            <a:off x="1149350" y="2309495"/>
            <a:ext cx="686435" cy="121793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8440" y="3818255"/>
            <a:ext cx="3482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生成的样本可以训练</a:t>
            </a:r>
            <a:endParaRPr lang="zh-CN" altLang="en-US" sz="28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75" y="2538095"/>
            <a:ext cx="5138055" cy="39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0912" y="944739"/>
            <a:ext cx="6045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模型改进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针对问题二决策树模型的缺陷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43230" y="1280795"/>
            <a:ext cx="10664190" cy="19354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问题</a:t>
            </a:r>
            <a:r>
              <a:rPr lang="zh-CN" altLang="en-US" sz="2800" dirty="0"/>
              <a:t>：决策树模型易过拟合；使用剪枝方法又易欠拟合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解决方案</a:t>
            </a:r>
            <a:r>
              <a:rPr lang="zh-CN" altLang="en-US" sz="2800" dirty="0"/>
              <a:t>：引入大量数据</a:t>
            </a:r>
            <a:r>
              <a:rPr lang="en-US" altLang="zh-CN" sz="2800" dirty="0"/>
              <a:t> </a:t>
            </a:r>
            <a:r>
              <a:rPr lang="zh-CN" altLang="en-US" sz="2800" dirty="0"/>
              <a:t>单个决策树性能不够</a:t>
            </a:r>
            <a:r>
              <a:rPr lang="en-US" altLang="zh-CN" sz="2800" dirty="0"/>
              <a:t>--&gt;</a:t>
            </a:r>
            <a:r>
              <a:rPr lang="zh-CN" altLang="en-US" sz="2800" dirty="0"/>
              <a:t>集成模型</a:t>
            </a:r>
            <a:endParaRPr lang="zh-CN" altLang="en-US" sz="2800" dirty="0"/>
          </a:p>
        </p:txBody>
      </p:sp>
      <p:sp>
        <p:nvSpPr>
          <p:cNvPr id="5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17500" y="998220"/>
            <a:ext cx="2704465" cy="5262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❋</a:t>
            </a:r>
            <a:r>
              <a:rPr lang="zh-CN" altLang="en-US" sz="2800" dirty="0"/>
              <a:t>训练速度</a:t>
            </a:r>
            <a:endParaRPr lang="zh-CN" altLang="en-US" sz="2800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❋</a:t>
            </a:r>
            <a:r>
              <a:rPr lang="zh-CN" altLang="en-US" sz="2800" dirty="0"/>
              <a:t>处理高维数据的能力</a:t>
            </a:r>
            <a:endParaRPr lang="zh-CN" altLang="en-US" sz="2800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800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/>
              <a:t> 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❋</a:t>
            </a:r>
            <a:r>
              <a:rPr lang="zh-CN" altLang="en-US" sz="2800" dirty="0"/>
              <a:t>良好的泛化性。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229475" y="522605"/>
            <a:ext cx="4962525" cy="20300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优点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❋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sz="2800" dirty="0"/>
              <a:t>:</a:t>
            </a:r>
            <a:r>
              <a:rPr lang="zh-CN" altLang="en-US" sz="2800" b="1" dirty="0"/>
              <a:t>直方图加速</a:t>
            </a:r>
            <a:r>
              <a:rPr lang="zh-CN" sz="2800" b="1" dirty="0"/>
              <a:t>，</a:t>
            </a:r>
            <a:r>
              <a:rPr lang="zh-CN" altLang="en-US" sz="2800" b="1" dirty="0"/>
              <a:t>并行优化</a:t>
            </a:r>
            <a:endParaRPr lang="zh-CN" altLang="en-US" sz="28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221220" y="2661920"/>
            <a:ext cx="4274185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❋</a:t>
            </a:r>
            <a:r>
              <a:rPr 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灵活性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/>
              <a:t>自动处理缺失值，处理多种类型的数据</a:t>
            </a:r>
            <a:endParaRPr lang="zh-CN" altLang="en-US" sz="2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176770" y="4230370"/>
            <a:ext cx="4607560" cy="20300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❋</a:t>
            </a:r>
            <a:r>
              <a:rPr sz="2800" b="1" dirty="0"/>
              <a:t>准确性：拟合决策树的预测残差，逐步优化树模型的结构和权重</a:t>
            </a:r>
            <a:endParaRPr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836670" y="1586230"/>
            <a:ext cx="2664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XGBoost</a:t>
            </a:r>
            <a:endParaRPr lang="en-US" altLang="zh-CN" sz="44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8395" y="2426335"/>
            <a:ext cx="3001010" cy="2785745"/>
          </a:xfrm>
          <a:prstGeom prst="rect">
            <a:avLst/>
          </a:prstGeom>
        </p:spPr>
      </p:pic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5" grpId="1"/>
      <p:bldP spid="10" grpId="0"/>
      <p:bldP spid="12" grpId="0"/>
      <p:bldP spid="13" grpId="0"/>
      <p:bldP spid="10" grpId="1"/>
      <p:bldP spid="12" grpId="1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背景介绍</a:t>
            </a:r>
            <a:r>
              <a:rPr lang="en-US" altLang="zh-CN" sz="3600" dirty="0"/>
              <a:t> </a:t>
            </a:r>
            <a:r>
              <a:rPr sz="3600" dirty="0"/>
              <a:t>编译器</a:t>
            </a:r>
            <a:r>
              <a:rPr lang="en-US" altLang="zh-CN" sz="3600" dirty="0"/>
              <a:t> 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443230" y="871220"/>
            <a:ext cx="10895330" cy="2896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最初的程序由机器语言编写，但</a:t>
            </a:r>
            <a:r>
              <a:rPr lang="zh-CN" altLang="en-US" sz="2400" b="1" dirty="0"/>
              <a:t>因不直观而限制了普及</a:t>
            </a:r>
            <a:r>
              <a:rPr lang="zh-CN" altLang="en-US" sz="2400" dirty="0"/>
              <a:t>。 </a:t>
            </a:r>
            <a:r>
              <a:rPr lang="en-US" altLang="zh-CN" sz="2400" dirty="0"/>
              <a:t>GCC</a:t>
            </a:r>
            <a:r>
              <a:rPr lang="zh-CN" altLang="en-US" sz="2400" dirty="0"/>
              <a:t>、</a:t>
            </a:r>
            <a:r>
              <a:rPr lang="en-US" altLang="zh-CN" sz="2400" dirty="0"/>
              <a:t>Clang </a:t>
            </a:r>
            <a:r>
              <a:rPr lang="zh-CN" altLang="en-US" sz="2400" dirty="0"/>
              <a:t>等高级编译器的诞生，</a:t>
            </a:r>
            <a:r>
              <a:rPr lang="zh-CN" altLang="en-US" sz="2400" b="1" dirty="0"/>
              <a:t>极大推动了计算机的广泛应用。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编译器将由高级语言编写的源代码翻译成低级语言的汇编语言</a:t>
            </a:r>
            <a:endParaRPr lang="zh-CN" altLang="en-US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不同版本的编译器在编译同一程序脚本时，编译结果会</a:t>
            </a:r>
            <a:r>
              <a:rPr lang="zh-CN" altLang="en-US" sz="2400" b="1" dirty="0"/>
              <a:t>存在一定的差异，</a:t>
            </a:r>
            <a:r>
              <a:rPr lang="zh-CN" altLang="en-US" sz="2400" dirty="0"/>
              <a:t>这为编译器版本识别提供了理论基础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015" y="3851275"/>
            <a:ext cx="8395970" cy="223647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195" y="1860550"/>
            <a:ext cx="2648585" cy="1591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" y="2395220"/>
            <a:ext cx="3094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已经构建</a:t>
            </a:r>
            <a:r>
              <a:rPr lang="en-US" altLang="zh-CN" sz="2800"/>
              <a:t>t-1</a:t>
            </a:r>
            <a:r>
              <a:rPr lang="zh-CN" altLang="en-US" sz="2800"/>
              <a:t>棵树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827405" y="3763010"/>
            <a:ext cx="2870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准备构建第</a:t>
            </a:r>
            <a:r>
              <a:rPr lang="en-US" altLang="zh-CN" sz="2800"/>
              <a:t>t</a:t>
            </a:r>
            <a:r>
              <a:rPr lang="zh-CN" altLang="en-US" sz="2800"/>
              <a:t>棵树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827405" y="1027430"/>
            <a:ext cx="4719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初始化所有样本预测为</a:t>
            </a:r>
            <a:r>
              <a:rPr lang="en-US" altLang="zh-CN" sz="2800"/>
              <a:t>0</a:t>
            </a:r>
            <a:endParaRPr lang="en-US" altLang="zh-CN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60" y="944880"/>
            <a:ext cx="1638300" cy="795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45" y="3584575"/>
            <a:ext cx="3814445" cy="1091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7405" y="5130800"/>
            <a:ext cx="3593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使得总体损失最小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760" y="4808855"/>
            <a:ext cx="5783580" cy="11728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435" y="3019425"/>
            <a:ext cx="4021455" cy="155003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rot="18840000">
            <a:off x="8554720" y="4362450"/>
            <a:ext cx="740410" cy="3403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387475"/>
            <a:ext cx="7978140" cy="3238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3230" y="10877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最终优化目标</a:t>
            </a:r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55" y="4796155"/>
            <a:ext cx="3935095" cy="12909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3230" y="5068570"/>
            <a:ext cx="76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令</a:t>
            </a:r>
            <a:endParaRPr lang="zh-CN" altLang="en-US" sz="24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395" y="4596765"/>
            <a:ext cx="6581140" cy="14046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36535" y="6001385"/>
            <a:ext cx="1293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最优化</a:t>
            </a:r>
            <a:endParaRPr lang="zh-CN" altLang="en-US" sz="2400"/>
          </a:p>
        </p:txBody>
      </p:sp>
      <p:sp>
        <p:nvSpPr>
          <p:cNvPr id="18" name="右箭头 17"/>
          <p:cNvSpPr/>
          <p:nvPr/>
        </p:nvSpPr>
        <p:spPr>
          <a:xfrm>
            <a:off x="4672330" y="5046345"/>
            <a:ext cx="979170" cy="4857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316230"/>
            <a:ext cx="7169150" cy="58572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93091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构建一个</a:t>
            </a:r>
            <a:endParaRPr lang="zh-CN" altLang="en-US" sz="2800"/>
          </a:p>
          <a:p>
            <a:r>
              <a:rPr lang="zh-CN" altLang="en-US" sz="2800"/>
              <a:t>新的决策树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5" y="1289050"/>
            <a:ext cx="4987925" cy="1599565"/>
          </a:xfrm>
          <a:prstGeom prst="rect">
            <a:avLst/>
          </a:prstGeom>
        </p:spPr>
      </p:pic>
      <p:sp>
        <p:nvSpPr>
          <p:cNvPr id="5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2917190"/>
            <a:ext cx="11303635" cy="27743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85" y="1656080"/>
            <a:ext cx="4607560" cy="1188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3715" y="11341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更新预测值</a:t>
            </a:r>
            <a:endParaRPr lang="zh-CN" altLang="en-US" sz="2800"/>
          </a:p>
        </p:txBody>
      </p:sp>
      <p:sp>
        <p:nvSpPr>
          <p:cNvPr id="5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455" y="774700"/>
            <a:ext cx="10248900" cy="5575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280" y="1020445"/>
            <a:ext cx="2280285" cy="1726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最大深度</a:t>
            </a:r>
            <a:r>
              <a:rPr lang="en-US" altLang="zh-CN" sz="2400"/>
              <a:t>:50</a:t>
            </a:r>
            <a:endParaRPr lang="en-US" altLang="zh-CN" sz="2400"/>
          </a:p>
          <a:p>
            <a:r>
              <a:rPr lang="zh-CN" altLang="en-US" sz="2400"/>
              <a:t>学习率</a:t>
            </a:r>
            <a:r>
              <a:rPr lang="en-US" altLang="zh-CN" sz="2400"/>
              <a:t>:0.4</a:t>
            </a:r>
            <a:endParaRPr lang="en-US" altLang="zh-CN" sz="2400"/>
          </a:p>
          <a:p>
            <a:r>
              <a:rPr lang="zh-CN" altLang="en-US" sz="2400"/>
              <a:t>集成数量</a:t>
            </a:r>
            <a:r>
              <a:rPr lang="en-US" altLang="zh-CN" sz="2400"/>
              <a:t>:100</a:t>
            </a:r>
            <a:endParaRPr lang="en-US" altLang="zh-CN" sz="2400"/>
          </a:p>
          <a:p>
            <a:r>
              <a:rPr lang="en-US" altLang="zh-CN" sz="2400"/>
              <a:t>XGBoost</a:t>
            </a:r>
            <a:r>
              <a:rPr lang="zh-CN" altLang="en-US" sz="2400"/>
              <a:t>可视化</a:t>
            </a:r>
            <a:endParaRPr lang="zh-CN" altLang="en-US" sz="2400"/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8925" y="1139825"/>
            <a:ext cx="4499610" cy="45275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800" b="1" dirty="0"/>
              <a:t>问题三模型测试</a:t>
            </a:r>
            <a:endParaRPr lang="zh-CN" altLang="en-US" sz="2800" b="1" dirty="0"/>
          </a:p>
          <a:p>
            <a:r>
              <a:rPr lang="zh-CN" altLang="en-US" sz="2800" b="1" dirty="0"/>
              <a:t>使用生成数据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附件一进行训练</a:t>
            </a:r>
            <a:endParaRPr lang="zh-CN" altLang="en-US" sz="2800" b="1" dirty="0"/>
          </a:p>
          <a:p>
            <a:r>
              <a:rPr lang="zh-CN" altLang="en-US" sz="2800" b="1" dirty="0">
                <a:sym typeface="+mn-ea"/>
              </a:rPr>
              <a:t>预测附件二的结果</a:t>
            </a:r>
            <a:r>
              <a:rPr lang="en-US" altLang="zh-CN" sz="2800" b="1" dirty="0">
                <a:sym typeface="+mn-ea"/>
              </a:rPr>
              <a:t>: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zh-CN" altLang="en-US" sz="2800" b="1" dirty="0">
              <a:sym typeface="+mn-ea"/>
            </a:endParaRPr>
          </a:p>
          <a:p>
            <a:r>
              <a:rPr lang="zh-CN" altLang="en-US" sz="2800" b="1" dirty="0">
                <a:sym typeface="+mn-ea"/>
              </a:rPr>
              <a:t>交叉验证</a:t>
            </a:r>
            <a:endParaRPr lang="en-US" altLang="zh-CN" sz="2800" b="1" dirty="0"/>
          </a:p>
          <a:p>
            <a:r>
              <a:rPr lang="zh-CN" altLang="en-US" sz="2800" b="1" dirty="0">
                <a:sym typeface="+mn-ea"/>
              </a:rPr>
              <a:t>验证集平均性能：</a:t>
            </a:r>
            <a:br>
              <a:rPr lang="zh-CN" altLang="en-US" sz="2800" b="1" dirty="0">
                <a:sym typeface="+mn-ea"/>
              </a:rPr>
            </a:br>
            <a:r>
              <a:rPr lang="en-US" altLang="zh-CN" sz="2800" b="1" dirty="0">
                <a:sym typeface="+mn-ea"/>
              </a:rPr>
              <a:t>ACC=0.97</a:t>
            </a:r>
            <a:endParaRPr lang="en-US" altLang="zh-CN" sz="2800" b="1" dirty="0"/>
          </a:p>
          <a:p>
            <a:r>
              <a:rPr lang="en-US" altLang="zh-CN" sz="2800" b="1" dirty="0">
                <a:sym typeface="+mn-ea"/>
              </a:rPr>
              <a:t>F1=0.96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8535" y="944880"/>
            <a:ext cx="5034915" cy="5339715"/>
          </a:xfrm>
          <a:prstGeom prst="rect">
            <a:avLst/>
          </a:prstGeom>
        </p:spPr>
      </p:pic>
      <p:sp>
        <p:nvSpPr>
          <p:cNvPr id="9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问题三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0832" y="1149178"/>
            <a:ext cx="302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31240" y="1518285"/>
            <a:ext cx="4234815" cy="30924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b="1" dirty="0"/>
              <a:t>增加数据集多样性</a:t>
            </a:r>
            <a:endParaRPr lang="en-US" altLang="zh-CN" sz="3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不同类型的程序</a:t>
            </a:r>
            <a:endParaRPr lang="zh-CN" altLang="en-US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不同规模的程序</a:t>
            </a:r>
            <a:endParaRPr lang="zh-CN" altLang="en-US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编译优化级别</a:t>
            </a:r>
            <a:endParaRPr lang="en-US" altLang="zh-CN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5764530" y="1591310"/>
            <a:ext cx="52660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b="1" dirty="0">
                <a:sym typeface="+mn-ea"/>
              </a:rPr>
              <a:t>结合静态和动态特征</a:t>
            </a:r>
            <a:endParaRPr lang="en-US" altLang="zh-CN" sz="3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ym typeface="+mn-ea"/>
              </a:rPr>
              <a:t>静态特征</a:t>
            </a:r>
            <a:r>
              <a:rPr lang="en-US" altLang="zh-CN" sz="3200" dirty="0">
                <a:sym typeface="+mn-ea"/>
              </a:rPr>
              <a:t>:</a:t>
            </a:r>
            <a:r>
              <a:rPr lang="zh-CN" altLang="en-US" sz="3200" dirty="0">
                <a:sym typeface="+mn-ea"/>
              </a:rPr>
              <a:t>编译特征</a:t>
            </a:r>
            <a:endParaRPr lang="zh-CN" altLang="en-US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ym typeface="+mn-ea"/>
              </a:rPr>
              <a:t>动态特征</a:t>
            </a:r>
            <a:r>
              <a:rPr lang="en-US" altLang="zh-CN" sz="3200" dirty="0">
                <a:sym typeface="+mn-ea"/>
              </a:rPr>
              <a:t>:</a:t>
            </a:r>
            <a:r>
              <a:rPr lang="zh-CN" altLang="en-US" sz="3200" dirty="0">
                <a:sym typeface="+mn-ea"/>
              </a:rPr>
              <a:t>运行时特征</a:t>
            </a:r>
            <a:endParaRPr lang="zh-CN" altLang="en-US" sz="3200" dirty="0">
              <a:sym typeface="+mn-ea"/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问题四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490980" y="1221105"/>
            <a:ext cx="921004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b="1" dirty="0">
                <a:sym typeface="+mn-ea"/>
              </a:rPr>
              <a:t>自动特征提取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 特征工程影响模型性能，但手动特征工程依赖专家，效率低。</a:t>
            </a:r>
            <a:endParaRPr lang="zh-CN" altLang="en-US" sz="32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为提升性能我们设计了基于协同注意力机制的模型，利用</a:t>
            </a:r>
            <a:r>
              <a:rPr lang="en-US" altLang="zh-CN" sz="3200" dirty="0">
                <a:sym typeface="+mn-ea"/>
              </a:rPr>
              <a:t>Self-attention</a:t>
            </a:r>
            <a:r>
              <a:rPr lang="zh-CN" altLang="en-US" sz="3200" dirty="0">
                <a:sym typeface="+mn-ea"/>
              </a:rPr>
              <a:t>和</a:t>
            </a:r>
            <a:r>
              <a:rPr lang="en-US" altLang="zh-CN" sz="3200" dirty="0">
                <a:sym typeface="+mn-ea"/>
              </a:rPr>
              <a:t>Cross-</a:t>
            </a:r>
            <a:r>
              <a:rPr lang="en-US" altLang="zh-CN" sz="3200" dirty="0">
                <a:sym typeface="+mn-ea"/>
              </a:rPr>
              <a:t>a</a:t>
            </a:r>
            <a:r>
              <a:rPr lang="en-US" altLang="zh-CN" sz="3200" dirty="0">
                <a:sym typeface="+mn-ea"/>
              </a:rPr>
              <a:t>ttention</a:t>
            </a:r>
            <a:r>
              <a:rPr lang="zh-CN" altLang="en-US" sz="3200" dirty="0">
                <a:sym typeface="+mn-ea"/>
              </a:rPr>
              <a:t>机制自动提取源文件与汇编文件间的差异，实现高效分类。</a:t>
            </a:r>
            <a:endParaRPr lang="zh-CN" altLang="en-US" sz="3200" dirty="0">
              <a:sym typeface="+mn-ea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问题四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774700" y="2080260"/>
            <a:ext cx="830580" cy="11804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汇编</a:t>
            </a:r>
            <a:endParaRPr lang="zh-CN" altLang="en-US"/>
          </a:p>
          <a:p>
            <a:pPr algn="ctr"/>
            <a:r>
              <a:rPr lang="zh-CN" altLang="en-US"/>
              <a:t>向量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2945" y="4495165"/>
            <a:ext cx="912495" cy="11804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源代码</a:t>
            </a:r>
            <a:endParaRPr lang="zh-CN" altLang="en-US"/>
          </a:p>
          <a:p>
            <a:pPr algn="ctr"/>
            <a:r>
              <a:rPr lang="zh-CN" altLang="en-US"/>
              <a:t>向量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67305" y="2080260"/>
            <a:ext cx="1669415" cy="10947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Transformer</a:t>
            </a:r>
            <a:endParaRPr lang="en-US" altLang="zh-CN"/>
          </a:p>
          <a:p>
            <a:pPr algn="ctr"/>
            <a:r>
              <a:rPr lang="en-US" altLang="zh-CN"/>
              <a:t>self-attention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567305" y="4495165"/>
            <a:ext cx="1669415" cy="10947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Transformer</a:t>
            </a:r>
            <a:endParaRPr lang="en-US" altLang="zh-CN"/>
          </a:p>
          <a:p>
            <a:pPr algn="ctr"/>
            <a:r>
              <a:rPr lang="en-US" altLang="zh-CN">
                <a:sym typeface="+mn-ea"/>
              </a:rPr>
              <a:t>self-attention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612765" y="2080260"/>
            <a:ext cx="1669415" cy="10947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Transformer</a:t>
            </a:r>
            <a:endParaRPr lang="en-US" altLang="zh-CN"/>
          </a:p>
          <a:p>
            <a:pPr algn="ctr"/>
            <a:r>
              <a:rPr lang="en-US" altLang="zh-CN"/>
              <a:t>cross-attenion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5612765" y="4495165"/>
            <a:ext cx="1669415" cy="10947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Transformer</a:t>
            </a:r>
            <a:endParaRPr lang="en-US" altLang="zh-CN"/>
          </a:p>
          <a:p>
            <a:pPr algn="ctr"/>
            <a:r>
              <a:rPr lang="en-US" altLang="zh-CN"/>
              <a:t>cross-attenion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8392160" y="2627630"/>
            <a:ext cx="787400" cy="1981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</a:t>
            </a:r>
            <a:endParaRPr lang="en-US" altLang="zh-CN"/>
          </a:p>
          <a:p>
            <a:pPr algn="ctr"/>
            <a:r>
              <a:rPr lang="en-US" altLang="zh-CN"/>
              <a:t>L</a:t>
            </a:r>
            <a:endParaRPr lang="en-US" altLang="zh-CN"/>
          </a:p>
          <a:p>
            <a:pPr algn="ctr"/>
            <a:r>
              <a:rPr lang="en-US" altLang="zh-CN"/>
              <a:t>P</a:t>
            </a:r>
            <a:endParaRPr lang="en-US" altLang="zh-CN"/>
          </a:p>
        </p:txBody>
      </p:sp>
      <p:cxnSp>
        <p:nvCxnSpPr>
          <p:cNvPr id="12" name="直接箭头连接符 11"/>
          <p:cNvCxnSpPr>
            <a:stCxn id="3" idx="3"/>
            <a:endCxn id="7" idx="1"/>
          </p:cNvCxnSpPr>
          <p:nvPr/>
        </p:nvCxnSpPr>
        <p:spPr>
          <a:xfrm flipV="1">
            <a:off x="1605280" y="2627630"/>
            <a:ext cx="962025" cy="43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3"/>
            <a:endCxn id="8" idx="1"/>
          </p:cNvCxnSpPr>
          <p:nvPr/>
        </p:nvCxnSpPr>
        <p:spPr>
          <a:xfrm flipV="1">
            <a:off x="1615440" y="5042535"/>
            <a:ext cx="951865" cy="43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3"/>
            <a:endCxn id="9" idx="1"/>
          </p:cNvCxnSpPr>
          <p:nvPr/>
        </p:nvCxnSpPr>
        <p:spPr>
          <a:xfrm>
            <a:off x="4236720" y="2627630"/>
            <a:ext cx="1376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3"/>
            <a:endCxn id="10" idx="1"/>
          </p:cNvCxnSpPr>
          <p:nvPr/>
        </p:nvCxnSpPr>
        <p:spPr>
          <a:xfrm>
            <a:off x="4236720" y="5042535"/>
            <a:ext cx="1376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3"/>
            <a:endCxn id="11" idx="1"/>
          </p:cNvCxnSpPr>
          <p:nvPr/>
        </p:nvCxnSpPr>
        <p:spPr>
          <a:xfrm>
            <a:off x="7282180" y="2627630"/>
            <a:ext cx="110998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7282180" y="3618230"/>
            <a:ext cx="1109980" cy="1424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3"/>
            <a:endCxn id="9" idx="1"/>
          </p:cNvCxnSpPr>
          <p:nvPr/>
        </p:nvCxnSpPr>
        <p:spPr>
          <a:xfrm flipV="1">
            <a:off x="4236720" y="2627630"/>
            <a:ext cx="1376045" cy="2414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3"/>
            <a:endCxn id="10" idx="1"/>
          </p:cNvCxnSpPr>
          <p:nvPr/>
        </p:nvCxnSpPr>
        <p:spPr>
          <a:xfrm>
            <a:off x="4236720" y="2627630"/>
            <a:ext cx="1376045" cy="2414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289540" y="3260725"/>
            <a:ext cx="1514475" cy="9429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Prediction</a:t>
            </a:r>
            <a:endParaRPr lang="en-US" altLang="zh-CN" sz="2400"/>
          </a:p>
        </p:txBody>
      </p:sp>
      <p:sp>
        <p:nvSpPr>
          <p:cNvPr id="22" name="右箭头 21"/>
          <p:cNvSpPr/>
          <p:nvPr/>
        </p:nvSpPr>
        <p:spPr>
          <a:xfrm>
            <a:off x="9304655" y="3618230"/>
            <a:ext cx="744855" cy="3130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问题四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3583940"/>
            <a:ext cx="11106785" cy="535940"/>
          </a:xfrm>
          <a:prstGeom prst="rect">
            <a:avLst/>
          </a:prstGeom>
        </p:spPr>
      </p:pic>
      <p:sp>
        <p:nvSpPr>
          <p:cNvPr id="5" name="文本占位符 1"/>
          <p:cNvSpPr txBox="1"/>
          <p:nvPr/>
        </p:nvSpPr>
        <p:spPr>
          <a:xfrm>
            <a:off x="443230" y="234950"/>
            <a:ext cx="2374265" cy="617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100%</a:t>
            </a:r>
            <a:r>
              <a:rPr sz="3600" dirty="0"/>
              <a:t>识别</a:t>
            </a:r>
            <a:endParaRPr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480820" y="1823720"/>
            <a:ext cx="8046085" cy="1266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不启用优化，使用默认编译选项（</a:t>
            </a:r>
            <a:r>
              <a:rPr lang="en-US" altLang="zh-CN" sz="3600"/>
              <a:t>-o0</a:t>
            </a:r>
            <a:r>
              <a:rPr lang="zh-CN" altLang="en-US" sz="3600"/>
              <a:t>）</a:t>
            </a:r>
            <a:endParaRPr lang="zh-CN" altLang="en-US" sz="3600"/>
          </a:p>
          <a:p>
            <a:r>
              <a:rPr lang="zh-CN" altLang="en-US" sz="3600"/>
              <a:t>生成的汇编语句附带有编译器的信息</a:t>
            </a:r>
            <a:endParaRPr lang="zh-CN" altLang="en-US" sz="36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43230" y="871220"/>
            <a:ext cx="10895330" cy="2896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800" dirty="0"/>
              <a:t>汇编语言是一种低级编程语言</a:t>
            </a:r>
            <a:r>
              <a:rPr lang="en-US" altLang="zh-CN" sz="2800" dirty="0"/>
              <a:t>: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本质上是有</a:t>
            </a:r>
            <a:r>
              <a:rPr lang="en-US" altLang="zh-CN" sz="2800" dirty="0"/>
              <a:t>01</a:t>
            </a:r>
            <a:r>
              <a:rPr lang="zh-CN" altLang="en-US" sz="2800" dirty="0"/>
              <a:t>序列一一映射成的类自然语言</a:t>
            </a:r>
            <a:endParaRPr lang="zh-CN" alt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通常一条汇编语句由操作码，</a:t>
            </a:r>
            <a:r>
              <a:rPr lang="zh-CN" altLang="en-US" sz="2800" dirty="0">
                <a:sym typeface="+mn-ea"/>
              </a:rPr>
              <a:t>操作数</a:t>
            </a:r>
            <a:r>
              <a:rPr lang="zh-CN" altLang="en-US" sz="2800" dirty="0"/>
              <a:t>组成</a:t>
            </a:r>
            <a:endParaRPr lang="zh-CN" altLang="en-US" sz="2800" dirty="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dirty="0"/>
              <a:t>汇编基础操作：计算，移动数据，</a:t>
            </a:r>
            <a:r>
              <a:rPr lang="zh-CN" altLang="en-US" sz="2800" dirty="0"/>
              <a:t>跳转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4305" y="3839210"/>
            <a:ext cx="5768975" cy="1940560"/>
          </a:xfrm>
          <a:prstGeom prst="rect">
            <a:avLst/>
          </a:prstGeom>
        </p:spPr>
      </p:pic>
      <p:sp>
        <p:nvSpPr>
          <p:cNvPr id="6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背景介绍</a:t>
            </a:r>
            <a:r>
              <a:rPr lang="en-US" altLang="zh-CN" sz="3600" dirty="0"/>
              <a:t> </a:t>
            </a:r>
            <a:r>
              <a:rPr sz="3600" dirty="0"/>
              <a:t>汇编语言</a:t>
            </a:r>
            <a:r>
              <a:rPr lang="en-US" altLang="zh-CN" sz="3600" dirty="0"/>
              <a:t> </a:t>
            </a:r>
            <a:endParaRPr lang="en-US" altLang="zh-CN" sz="3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1370330" y="3429000"/>
            <a:ext cx="10514965" cy="61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 </a:t>
            </a:r>
            <a:endParaRPr lang="en-US" altLang="zh-CN" sz="3200" dirty="0"/>
          </a:p>
        </p:txBody>
      </p:sp>
      <p:sp>
        <p:nvSpPr>
          <p:cNvPr id="3" name="矩形 2"/>
          <p:cNvSpPr/>
          <p:nvPr/>
        </p:nvSpPr>
        <p:spPr>
          <a:xfrm>
            <a:off x="2032000" y="2162175"/>
            <a:ext cx="7296785" cy="1322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343399"/>
                </a:solidFill>
                <a:latin typeface="微软雅黑" panose="020B0503020204020204" charset="-122"/>
                <a:ea typeface="微软雅黑" panose="020B0503020204020204" charset="-122"/>
                <a:cs typeface="楷体" panose="02010609060101010101" pitchFamily="49" charset="-122"/>
                <a:sym typeface="+mn-ea"/>
              </a:rPr>
              <a:t>谢谢您的观看</a:t>
            </a:r>
            <a:endParaRPr lang="zh-CN" altLang="en-US" sz="8000" b="1" dirty="0">
              <a:solidFill>
                <a:srgbClr val="343399"/>
              </a:solidFill>
              <a:latin typeface="微软雅黑" panose="020B0503020204020204" charset="-122"/>
              <a:ea typeface="微软雅黑" panose="020B0503020204020204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0000" y="3893185"/>
            <a:ext cx="58242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贵州大学 计算机科学与技术学院  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答辩组：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C_8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答辩人：张丁文 刘安波 孙宏宇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47276" y="3601572"/>
            <a:ext cx="105143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230" y="1000125"/>
            <a:ext cx="11574145" cy="5403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问题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</a:t>
            </a:r>
            <a:r>
              <a:rPr lang="zh-CN" altLang="en-US" sz="2800" dirty="0"/>
              <a:t>使用不同版本的</a:t>
            </a:r>
            <a:r>
              <a:rPr lang="en-US" altLang="zh-CN" sz="2800" dirty="0"/>
              <a:t>GCC</a:t>
            </a:r>
            <a:r>
              <a:rPr lang="zh-CN" altLang="en-US" sz="2800" dirty="0"/>
              <a:t>编译器编译附件</a:t>
            </a:r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zh-CN" altLang="en-US" sz="2800" b="1" dirty="0"/>
              <a:t>提取特征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问题 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</a:t>
            </a:r>
            <a:r>
              <a:rPr lang="zh-CN" altLang="en-US" sz="2800" dirty="0"/>
              <a:t>将识别出的编译器版本特征转化为实际可用的</a:t>
            </a:r>
            <a:r>
              <a:rPr lang="zh-CN" altLang="en-US" sz="2800" b="1" dirty="0"/>
              <a:t>判别函数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问题 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：</a:t>
            </a:r>
            <a:r>
              <a:rPr lang="zh-CN" altLang="en-US" sz="2800" dirty="0">
                <a:sym typeface="+mn-ea"/>
              </a:rPr>
              <a:t>使用不同版本的</a:t>
            </a:r>
            <a:r>
              <a:rPr lang="en-US" altLang="zh-CN" sz="2800" dirty="0">
                <a:sym typeface="+mn-ea"/>
              </a:rPr>
              <a:t>GCC</a:t>
            </a:r>
            <a:r>
              <a:rPr lang="zh-CN" altLang="en-US" sz="2800" dirty="0">
                <a:sym typeface="+mn-ea"/>
              </a:rPr>
              <a:t>编译器编译附件</a:t>
            </a:r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/>
              <a:t>，</a:t>
            </a:r>
            <a:r>
              <a:rPr lang="zh-CN" altLang="en-US" sz="2800" b="1" dirty="0"/>
              <a:t>应用已开发的判别函数测试其效果，验证其性能</a:t>
            </a:r>
            <a:endParaRPr lang="zh-CN" altLang="en-US" sz="2800" b="1" dirty="0"/>
          </a:p>
          <a:p>
            <a:pPr>
              <a:lnSpc>
                <a:spcPct val="150000"/>
              </a:lnSpc>
            </a:pPr>
            <a:endParaRPr lang="zh-CN" altLang="en-US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问题 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：</a:t>
            </a:r>
            <a:r>
              <a:rPr lang="zh-CN" altLang="en-US" sz="2800" dirty="0"/>
              <a:t>提出几条建议以提高判别函数的性能</a:t>
            </a:r>
            <a:r>
              <a:rPr lang="en-US" altLang="zh-CN" sz="2800" dirty="0"/>
              <a:t>(</a:t>
            </a:r>
            <a:r>
              <a:rPr lang="zh-CN" altLang="en-US" sz="2800" b="1" dirty="0">
                <a:sym typeface="+mn-ea"/>
              </a:rPr>
              <a:t>区分度，泛化能力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文本占位符 1"/>
          <p:cNvSpPr txBox="1"/>
          <p:nvPr/>
        </p:nvSpPr>
        <p:spPr>
          <a:xfrm>
            <a:off x="417830" y="215900"/>
            <a:ext cx="2080260" cy="617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问题重述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850" y="1087755"/>
            <a:ext cx="11455400" cy="5102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假设不同版本编译器对于实现同一功能，</a:t>
            </a:r>
            <a:r>
              <a:rPr lang="zh-CN" altLang="en-US" sz="3200" b="1" dirty="0"/>
              <a:t>偏向于使用某些特定的操作码与寄存器</a:t>
            </a:r>
            <a:endParaRPr lang="zh-CN" altLang="en-US" sz="3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因为随着硬件的进步，指令更新，编译器</a:t>
            </a:r>
            <a:r>
              <a:rPr lang="zh-CN" altLang="en-US" sz="3200" b="1" dirty="0"/>
              <a:t>将采用新的指令</a:t>
            </a:r>
            <a:r>
              <a:rPr lang="zh-CN" altLang="en-US" sz="3200" dirty="0"/>
              <a:t>以实现更快的功能</a:t>
            </a:r>
            <a:endParaRPr lang="zh-CN" alt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/>
              <a:t>编译套件的主要进步体现为编译器的</a:t>
            </a:r>
            <a:r>
              <a:rPr lang="zh-CN" altLang="en-US" sz="3200" b="1" dirty="0"/>
              <a:t>优化算法</a:t>
            </a:r>
            <a:r>
              <a:rPr lang="zh-CN" altLang="en-US" sz="3200" dirty="0"/>
              <a:t>，链接器并不做优化，只是把文件链接在一起</a:t>
            </a:r>
            <a:endParaRPr lang="en-US" altLang="zh-CN" sz="3200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模型假设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68960" y="1587500"/>
            <a:ext cx="10335260" cy="157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/>
              <a:t>Liunx</a:t>
            </a:r>
            <a:r>
              <a:rPr lang="zh-CN" altLang="en-US" sz="3200"/>
              <a:t>系统下</a:t>
            </a:r>
            <a:r>
              <a:rPr lang="zh-CN" altLang="en-US" sz="3200" b="1"/>
              <a:t>无法编译</a:t>
            </a:r>
            <a:r>
              <a:rPr lang="en-US" altLang="zh-CN" sz="3200"/>
              <a:t> EasyX</a:t>
            </a:r>
            <a:r>
              <a:rPr lang="zh-CN" altLang="en-US" sz="3200"/>
              <a:t>图形库</a:t>
            </a:r>
            <a:endParaRPr lang="zh-CN" altLang="en-US" sz="3200"/>
          </a:p>
          <a:p>
            <a:r>
              <a:rPr lang="zh-CN" altLang="en-US" sz="3200"/>
              <a:t>原因：</a:t>
            </a:r>
            <a:r>
              <a:rPr lang="en-US" altLang="zh-CN" sz="3200"/>
              <a:t>EasyX</a:t>
            </a:r>
            <a:r>
              <a:rPr lang="zh-CN" altLang="en-US" sz="3200"/>
              <a:t>库为</a:t>
            </a:r>
            <a:r>
              <a:rPr lang="en-US" altLang="zh-CN" sz="3200"/>
              <a:t>MSVC</a:t>
            </a:r>
            <a:r>
              <a:rPr lang="zh-CN" altLang="en-US" sz="3200"/>
              <a:t>编译器（</a:t>
            </a:r>
            <a:r>
              <a:rPr lang="en-US" altLang="zh-CN" sz="3200"/>
              <a:t>windows</a:t>
            </a:r>
            <a:r>
              <a:rPr lang="zh-CN" altLang="en-US" sz="3200"/>
              <a:t>系统）创建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568960" y="1003935"/>
            <a:ext cx="8837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GCC</a:t>
            </a:r>
            <a:r>
              <a:rPr lang="zh-CN" altLang="en-US" sz="3200"/>
              <a:t>编译套件是</a:t>
            </a:r>
            <a:r>
              <a:rPr lang="en-US" altLang="zh-CN" sz="3200"/>
              <a:t>Linux</a:t>
            </a:r>
            <a:r>
              <a:rPr lang="zh-CN" altLang="en-US" sz="3200"/>
              <a:t>系统的编译器</a:t>
            </a:r>
            <a:endParaRPr lang="zh-CN" altLang="en-US" sz="3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2665730"/>
            <a:ext cx="8909685" cy="27990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815" y="5464810"/>
            <a:ext cx="10224770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解决方法：采用</a:t>
            </a:r>
            <a:r>
              <a:rPr lang="en-US" altLang="zh-CN" sz="2800"/>
              <a:t>GCC</a:t>
            </a:r>
            <a:r>
              <a:rPr lang="zh-CN" altLang="en-US" sz="2800"/>
              <a:t>在</a:t>
            </a:r>
            <a:r>
              <a:rPr lang="en-US" altLang="zh-CN" sz="2800"/>
              <a:t>windows</a:t>
            </a:r>
            <a:r>
              <a:rPr lang="zh-CN" altLang="en-US" sz="2800"/>
              <a:t>系统的</a:t>
            </a:r>
            <a:r>
              <a:rPr lang="zh-CN" altLang="en-US" sz="2800" b="1"/>
              <a:t>移植版本</a:t>
            </a:r>
            <a:r>
              <a:rPr lang="zh-CN" altLang="en-US" sz="2800"/>
              <a:t>：</a:t>
            </a:r>
            <a:r>
              <a:rPr lang="en-US" altLang="zh-CN" sz="2800"/>
              <a:t>MinGW-64</a:t>
            </a:r>
            <a:endParaRPr lang="en-US" altLang="zh-CN" sz="2800"/>
          </a:p>
          <a:p>
            <a:r>
              <a:rPr lang="zh-CN" altLang="en-US" sz="2800"/>
              <a:t>并且论坛上作者提供了</a:t>
            </a:r>
            <a:r>
              <a:rPr lang="en-US" altLang="zh-CN" sz="2800" b="1"/>
              <a:t>EasyX4MinGW</a:t>
            </a:r>
            <a:endParaRPr lang="en-US" altLang="zh-CN" sz="2800" b="1"/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问题一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145" y="1018540"/>
            <a:ext cx="1155890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sz="2400" dirty="0"/>
              <a:t>使用五个版本</a:t>
            </a:r>
            <a:r>
              <a:rPr lang="en-US" altLang="zh-CN" sz="2400" dirty="0"/>
              <a:t>(8.4.0</a:t>
            </a:r>
            <a:r>
              <a:rPr lang="zh-CN" altLang="en-US" sz="2400" dirty="0"/>
              <a:t>，</a:t>
            </a:r>
            <a:r>
              <a:rPr lang="en-US" altLang="zh-CN" sz="2400" dirty="0"/>
              <a:t>10.2.0 </a:t>
            </a:r>
            <a:r>
              <a:rPr lang="zh-CN" altLang="en-US" sz="2400" dirty="0"/>
              <a:t>，</a:t>
            </a:r>
            <a:r>
              <a:rPr lang="en-US" altLang="zh-CN" sz="2400" dirty="0"/>
              <a:t>11.3.0 </a:t>
            </a:r>
            <a:r>
              <a:rPr lang="zh-CN" altLang="en-US" sz="2400" dirty="0"/>
              <a:t>，</a:t>
            </a:r>
            <a:r>
              <a:rPr lang="en-US" altLang="zh-CN" sz="2400" dirty="0"/>
              <a:t>12.2.0 </a:t>
            </a:r>
            <a:r>
              <a:rPr lang="zh-CN" altLang="en-US" sz="2400" dirty="0"/>
              <a:t>，</a:t>
            </a:r>
            <a:r>
              <a:rPr lang="en-US" altLang="zh-CN" sz="2400" dirty="0"/>
              <a:t>13.2.0)</a:t>
            </a:r>
            <a:r>
              <a:rPr lang="zh-CN" sz="2400" dirty="0"/>
              <a:t>的</a:t>
            </a:r>
            <a:r>
              <a:rPr lang="zh-CN" altLang="en-US" sz="2400" dirty="0"/>
              <a:t>编译器编译附件一</a:t>
            </a:r>
            <a:endParaRPr lang="zh-CN" alt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对比不同版本汇编文件的差异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对汇编文件进行特征提取之前，为了获取更加泛化有效的特征，我们对其做了</a:t>
            </a:r>
            <a:endParaRPr lang="zh-CN" altLang="en-US" sz="2400" dirty="0"/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/>
              <a:t>预处理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消除指令中立即数差异</a:t>
            </a:r>
            <a:endParaRPr lang="en-US" altLang="zh-CN" sz="2400" b="1" dirty="0"/>
          </a:p>
          <a:p>
            <a:pPr marL="0" lvl="2" indent="457200">
              <a:lnSpc>
                <a:spcPct val="150000"/>
              </a:lnSpc>
            </a:pPr>
            <a:r>
              <a:rPr lang="zh-CN" altLang="en-US" sz="2400" dirty="0"/>
              <a:t>例如：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</a:t>
            </a:r>
            <a:r>
              <a:rPr lang="en-US" altLang="zh-CN" sz="2400" b="1" dirty="0"/>
              <a:t>$98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eax</a:t>
            </a:r>
            <a:r>
              <a:rPr lang="en-US" altLang="zh-CN" sz="2400" dirty="0"/>
              <a:t> 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</a:t>
            </a:r>
            <a:r>
              <a:rPr lang="en-US" altLang="zh-CN" sz="2400" b="1" dirty="0"/>
              <a:t>$1</a:t>
            </a:r>
            <a:r>
              <a:rPr lang="en-US" altLang="zh-CN" sz="2400" dirty="0"/>
              <a:t>, %</a:t>
            </a:r>
            <a:r>
              <a:rPr lang="en-US" altLang="zh-CN" sz="2400" dirty="0" err="1"/>
              <a:t>eax</a:t>
            </a:r>
            <a:r>
              <a:rPr lang="zh-CN" altLang="en-US" sz="2400" dirty="0"/>
              <a:t>’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914400" lvl="4" indent="457200">
              <a:lnSpc>
                <a:spcPct val="150000"/>
              </a:lnSpc>
            </a:pPr>
            <a:r>
              <a:rPr lang="en-US" altLang="zh-CN" sz="2400" dirty="0"/>
              <a:t>---&gt;</a:t>
            </a:r>
            <a:r>
              <a:rPr lang="en-US" altLang="zh-CN" sz="2400" dirty="0">
                <a:sym typeface="+mn-ea"/>
              </a:rPr>
              <a:t>  </a:t>
            </a:r>
            <a:r>
              <a:rPr lang="en-US" altLang="zh-CN" sz="2400" dirty="0" err="1">
                <a:sym typeface="+mn-ea"/>
              </a:rPr>
              <a:t>movl</a:t>
            </a: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b="1" dirty="0">
                <a:sym typeface="+mn-ea"/>
              </a:rPr>
              <a:t>$0</a:t>
            </a:r>
            <a:r>
              <a:rPr lang="en-US" altLang="zh-CN" sz="2400" dirty="0">
                <a:sym typeface="+mn-ea"/>
              </a:rPr>
              <a:t>, %</a:t>
            </a:r>
            <a:r>
              <a:rPr lang="en-US" altLang="zh-CN" sz="2400" dirty="0" err="1">
                <a:sym typeface="+mn-ea"/>
              </a:rPr>
              <a:t>eax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消除指令中偏移量差异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例如：</a:t>
            </a:r>
            <a:r>
              <a:rPr lang="zh-CN" altLang="en-US" sz="2400" b="1" dirty="0"/>
              <a:t>‘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</a:t>
            </a:r>
            <a:r>
              <a:rPr lang="en-US" altLang="zh-CN" sz="2400" b="1" dirty="0"/>
              <a:t>-12</a:t>
            </a:r>
            <a:r>
              <a:rPr lang="en-US" altLang="zh-CN" sz="2400" dirty="0"/>
              <a:t>(%</a:t>
            </a:r>
            <a:r>
              <a:rPr lang="en-US" altLang="zh-CN" sz="2400" dirty="0" err="1"/>
              <a:t>rbp</a:t>
            </a:r>
            <a:r>
              <a:rPr lang="en-US" altLang="zh-CN" sz="2400" dirty="0"/>
              <a:t>), %</a:t>
            </a:r>
            <a:r>
              <a:rPr lang="en-US" altLang="zh-CN" sz="2400" dirty="0" err="1"/>
              <a:t>eax</a:t>
            </a:r>
            <a:r>
              <a:rPr lang="zh-CN" altLang="en-US" sz="2400" dirty="0"/>
              <a:t>‘与‘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</a:t>
            </a:r>
            <a:r>
              <a:rPr lang="en-US" altLang="zh-CN" sz="2400" b="1" dirty="0"/>
              <a:t>-20</a:t>
            </a:r>
            <a:r>
              <a:rPr lang="en-US" altLang="zh-CN" sz="2400" dirty="0"/>
              <a:t>(%</a:t>
            </a:r>
            <a:r>
              <a:rPr lang="en-US" altLang="zh-CN" sz="2400" dirty="0" err="1"/>
              <a:t>rbp</a:t>
            </a:r>
            <a:r>
              <a:rPr lang="en-US" altLang="zh-CN" sz="2400" dirty="0"/>
              <a:t>), %</a:t>
            </a:r>
            <a:r>
              <a:rPr lang="en-US" altLang="zh-CN" sz="2400" dirty="0" err="1"/>
              <a:t>eax</a:t>
            </a:r>
            <a:r>
              <a:rPr lang="zh-CN" altLang="en-US" sz="2400" dirty="0"/>
              <a:t>‘ </a:t>
            </a:r>
            <a:endParaRPr lang="zh-CN" altLang="en-US" sz="2400" dirty="0"/>
          </a:p>
          <a:p>
            <a:pPr marL="914400" lvl="2" indent="457200">
              <a:lnSpc>
                <a:spcPct val="150000"/>
              </a:lnSpc>
            </a:pPr>
            <a:r>
              <a:rPr lang="en-US" altLang="zh-CN" sz="2400" dirty="0"/>
              <a:t>---&gt; </a:t>
            </a:r>
            <a:r>
              <a:rPr lang="en-US" altLang="zh-CN" sz="2400" dirty="0" err="1">
                <a:sym typeface="+mn-ea"/>
              </a:rPr>
              <a:t>movl</a:t>
            </a:r>
            <a:r>
              <a:rPr lang="en-US" altLang="zh-CN" sz="2400" dirty="0">
                <a:sym typeface="+mn-ea"/>
              </a:rPr>
              <a:t>   (%</a:t>
            </a:r>
            <a:r>
              <a:rPr lang="en-US" altLang="zh-CN" sz="2400" dirty="0" err="1">
                <a:sym typeface="+mn-ea"/>
              </a:rPr>
              <a:t>rbp</a:t>
            </a:r>
            <a:r>
              <a:rPr lang="en-US" altLang="zh-CN" sz="2400" dirty="0">
                <a:sym typeface="+mn-ea"/>
              </a:rPr>
              <a:t>), %</a:t>
            </a:r>
            <a:r>
              <a:rPr lang="en-US" altLang="zh-CN" sz="2400" dirty="0" err="1">
                <a:sym typeface="+mn-ea"/>
              </a:rPr>
              <a:t>eax</a:t>
            </a:r>
            <a:endParaRPr lang="en-US" altLang="zh-CN" sz="2400" b="1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问题一</a:t>
            </a:r>
            <a:endParaRPr lang="en-US" altLang="zh-CN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7025" y="1609090"/>
            <a:ext cx="5155565" cy="3830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230" y="1054100"/>
            <a:ext cx="63715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主要差异集中在操作码和寄存器的使用上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特征一：操作码使用情况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特征二：寄存器使用情况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考虑操作码与寄存器、寄存器与寄存器之间的关系，提取 </a:t>
            </a:r>
            <a:r>
              <a:rPr lang="en-US" altLang="zh-CN" sz="2400" dirty="0"/>
              <a:t>Bigram </a:t>
            </a:r>
            <a:r>
              <a:rPr lang="zh-CN" altLang="en-US" sz="2400" dirty="0"/>
              <a:t>的使用</a:t>
            </a:r>
            <a:r>
              <a:rPr lang="zh-CN" altLang="en-US" sz="2400" dirty="0"/>
              <a:t>情况</a:t>
            </a:r>
            <a:endParaRPr lang="zh-CN" altLang="en-US" sz="2400" dirty="0"/>
          </a:p>
          <a:p>
            <a:pPr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Bigram</a:t>
            </a:r>
            <a:r>
              <a:rPr lang="zh-CN" altLang="en-US" sz="2400" dirty="0"/>
              <a:t>（</a:t>
            </a:r>
            <a:r>
              <a:rPr lang="en-US" altLang="zh-CN" sz="2400" dirty="0"/>
              <a:t>2-gram</a:t>
            </a:r>
            <a:r>
              <a:rPr lang="zh-CN" altLang="en-US" sz="2400" dirty="0"/>
              <a:t>）是指连续两个词或字符的组合</a:t>
            </a:r>
            <a:endParaRPr lang="zh-CN" altLang="en-US" sz="2400" dirty="0"/>
          </a:p>
          <a:p>
            <a:pPr marL="0" lvl="4"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例如</a:t>
            </a: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dirty="0" err="1">
                <a:sym typeface="+mn-ea"/>
              </a:rPr>
              <a:t>movl</a:t>
            </a: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$0, %</a:t>
            </a:r>
            <a:r>
              <a:rPr lang="en-US" altLang="zh-CN" sz="2400" dirty="0" err="1">
                <a:sym typeface="+mn-ea"/>
              </a:rPr>
              <a:t>eax</a:t>
            </a:r>
            <a:r>
              <a:rPr lang="zh-CN" altLang="en-US" sz="2400" dirty="0" err="1">
                <a:sym typeface="+mn-ea"/>
              </a:rPr>
              <a:t>的</a:t>
            </a:r>
            <a:r>
              <a:rPr lang="en-US" altLang="zh-CN" sz="2400" dirty="0" err="1">
                <a:sym typeface="+mn-ea"/>
              </a:rPr>
              <a:t>Bigram</a:t>
            </a:r>
            <a:r>
              <a:rPr lang="zh-CN" altLang="en-US" sz="2400" dirty="0" err="1">
                <a:sym typeface="+mn-ea"/>
              </a:rPr>
              <a:t>特征为</a:t>
            </a:r>
            <a:endParaRPr lang="zh-CN" altLang="en-US" sz="2400" dirty="0" err="1">
              <a:sym typeface="+mn-ea"/>
            </a:endParaRPr>
          </a:p>
          <a:p>
            <a:pPr marL="0" lvl="4" indent="4572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 err="1">
                <a:sym typeface="+mn-ea"/>
              </a:rPr>
              <a:t>1. movl</a:t>
            </a:r>
            <a:r>
              <a:rPr lang="en-US" altLang="zh-CN" sz="2400" dirty="0">
                <a:sym typeface="+mn-ea"/>
              </a:rPr>
              <a:t> $0  |  2.$0 %</a:t>
            </a:r>
            <a:r>
              <a:rPr lang="en-US" altLang="zh-CN" sz="2400" dirty="0" err="1">
                <a:sym typeface="+mn-ea"/>
              </a:rPr>
              <a:t>eax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特征三：</a:t>
            </a:r>
            <a:r>
              <a:rPr lang="en-US" altLang="zh-CN" sz="2400" b="1" dirty="0"/>
              <a:t>Bigram</a:t>
            </a:r>
            <a:endParaRPr lang="zh-CN" altLang="en-US" sz="2400" b="1" dirty="0"/>
          </a:p>
        </p:txBody>
      </p:sp>
      <p:sp>
        <p:nvSpPr>
          <p:cNvPr id="2" name="文本占位符 1"/>
          <p:cNvSpPr txBox="1"/>
          <p:nvPr/>
        </p:nvSpPr>
        <p:spPr>
          <a:xfrm>
            <a:off x="417513" y="215683"/>
            <a:ext cx="9048328" cy="61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2400" b="1" kern="1200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问题一</a:t>
            </a:r>
            <a:endParaRPr lang="en-US" altLang="zh-CN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E8D18E43-D118-D04C-9C9D-BD016DCD210D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JlMjMxYWRjNGZhYWE4YTZkNTFhNTVmMmEwYmNlNzkifQ=="/>
  <p:tag name="commondata" val="eyJoZGlkIjoiYjRlYjY0MDc5YzlkNWRlMzdlNzk4NTI1MzJiMmVkNT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3280</Words>
  <Application>WPS 演示</Application>
  <PresentationFormat>宽屏</PresentationFormat>
  <Paragraphs>432</Paragraphs>
  <Slides>40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Arial</vt:lpstr>
      <vt:lpstr>Times New Roman</vt:lpstr>
      <vt:lpstr>楷体</vt:lpstr>
      <vt:lpstr>等线</vt:lpstr>
      <vt:lpstr>Arial Unicode MS</vt:lpstr>
      <vt:lpstr>等线 Light</vt:lpstr>
      <vt:lpstr>Cambria Math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LH WANG</dc:creator>
  <cp:lastModifiedBy>张丁文</cp:lastModifiedBy>
  <cp:revision>310</cp:revision>
  <dcterms:created xsi:type="dcterms:W3CDTF">2023-03-18T03:30:00Z</dcterms:created>
  <dcterms:modified xsi:type="dcterms:W3CDTF">2024-08-22T00:11:28Z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2927FBADEB8F448C8A6EDB9AFC1E2A6D_13</vt:lpwstr>
  </property>
  <property fmtid="{D5CDD505-2E9C-101B-9397-08002B2CF9AE}" pid="3" name="KSOProductBuildVer">
    <vt:lpwstr>2052-12.1.0.17827</vt:lpwstr>
  </property>
</Properties>
</file>